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09" r:id="rId2"/>
    <p:sldId id="310" r:id="rId3"/>
    <p:sldId id="311" r:id="rId4"/>
    <p:sldId id="256" r:id="rId5"/>
    <p:sldId id="274" r:id="rId6"/>
    <p:sldId id="283" r:id="rId7"/>
    <p:sldId id="289" r:id="rId8"/>
    <p:sldId id="287" r:id="rId9"/>
    <p:sldId id="301" r:id="rId10"/>
    <p:sldId id="288" r:id="rId11"/>
    <p:sldId id="290" r:id="rId12"/>
    <p:sldId id="284" r:id="rId13"/>
    <p:sldId id="280" r:id="rId14"/>
    <p:sldId id="275" r:id="rId15"/>
    <p:sldId id="306" r:id="rId16"/>
    <p:sldId id="291" r:id="rId17"/>
    <p:sldId id="292" r:id="rId18"/>
    <p:sldId id="298" r:id="rId19"/>
    <p:sldId id="282" r:id="rId20"/>
    <p:sldId id="281" r:id="rId21"/>
    <p:sldId id="305" r:id="rId22"/>
    <p:sldId id="303" r:id="rId23"/>
    <p:sldId id="31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6" autoAdjust="0"/>
    <p:restoredTop sz="93959" autoAdjust="0"/>
  </p:normalViewPr>
  <p:slideViewPr>
    <p:cSldViewPr snapToGrid="0">
      <p:cViewPr varScale="1">
        <p:scale>
          <a:sx n="81" d="100"/>
          <a:sy n="81" d="100"/>
        </p:scale>
        <p:origin x="1027" y="58"/>
      </p:cViewPr>
      <p:guideLst/>
    </p:cSldViewPr>
  </p:slideViewPr>
  <p:outlineViewPr>
    <p:cViewPr>
      <p:scale>
        <a:sx n="33" d="100"/>
        <a:sy n="33" d="100"/>
      </p:scale>
      <p:origin x="0" y="-19186"/>
    </p:cViewPr>
  </p:outlineViewPr>
  <p:notesTextViewPr>
    <p:cViewPr>
      <p:scale>
        <a:sx n="1" d="1"/>
        <a:sy n="1" d="1"/>
      </p:scale>
      <p:origin x="0" y="0"/>
    </p:cViewPr>
  </p:notesTextViewPr>
  <p:sorterViewPr>
    <p:cViewPr>
      <p:scale>
        <a:sx n="100" d="100"/>
        <a:sy n="100" d="100"/>
      </p:scale>
      <p:origin x="0" y="-34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DD6EC-6DB5-4BF4-B12A-DB548E194AB0}"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A80A-A11C-4951-B852-897333502106}" type="slidenum">
              <a:rPr lang="zh-CN" altLang="en-US" smtClean="0"/>
              <a:t>‹#›</a:t>
            </a:fld>
            <a:endParaRPr lang="zh-CN" altLang="en-US"/>
          </a:p>
        </p:txBody>
      </p:sp>
    </p:spTree>
    <p:extLst>
      <p:ext uri="{BB962C8B-B14F-4D97-AF65-F5344CB8AC3E}">
        <p14:creationId xmlns:p14="http://schemas.microsoft.com/office/powerpoint/2010/main" val="59289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00A80A-A11C-4951-B852-897333502106}" type="slidenum">
              <a:rPr lang="zh-CN" altLang="en-US" smtClean="0"/>
              <a:t>4</a:t>
            </a:fld>
            <a:endParaRPr lang="zh-CN" altLang="en-US"/>
          </a:p>
        </p:txBody>
      </p:sp>
    </p:spTree>
    <p:extLst>
      <p:ext uri="{BB962C8B-B14F-4D97-AF65-F5344CB8AC3E}">
        <p14:creationId xmlns:p14="http://schemas.microsoft.com/office/powerpoint/2010/main" val="202302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900A80A-A11C-4951-B852-897333502106}" type="slidenum">
              <a:rPr lang="zh-CN" altLang="en-US" smtClean="0"/>
              <a:t>5</a:t>
            </a:fld>
            <a:endParaRPr lang="zh-CN" altLang="en-US"/>
          </a:p>
        </p:txBody>
      </p:sp>
    </p:spTree>
    <p:extLst>
      <p:ext uri="{BB962C8B-B14F-4D97-AF65-F5344CB8AC3E}">
        <p14:creationId xmlns:p14="http://schemas.microsoft.com/office/powerpoint/2010/main" val="350672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00A80A-A11C-4951-B852-897333502106}" type="slidenum">
              <a:rPr lang="zh-CN" altLang="en-US" smtClean="0"/>
              <a:t>21</a:t>
            </a:fld>
            <a:endParaRPr lang="zh-CN" altLang="en-US"/>
          </a:p>
        </p:txBody>
      </p:sp>
    </p:spTree>
    <p:extLst>
      <p:ext uri="{BB962C8B-B14F-4D97-AF65-F5344CB8AC3E}">
        <p14:creationId xmlns:p14="http://schemas.microsoft.com/office/powerpoint/2010/main" val="355905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00A80A-A11C-4951-B852-897333502106}" type="slidenum">
              <a:rPr lang="zh-CN" altLang="en-US" smtClean="0"/>
              <a:t>22</a:t>
            </a:fld>
            <a:endParaRPr lang="zh-CN" altLang="en-US"/>
          </a:p>
        </p:txBody>
      </p:sp>
    </p:spTree>
    <p:extLst>
      <p:ext uri="{BB962C8B-B14F-4D97-AF65-F5344CB8AC3E}">
        <p14:creationId xmlns:p14="http://schemas.microsoft.com/office/powerpoint/2010/main" val="199501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0AF5D7-C9F5-40C5-9142-1CE77BCDF62F}" type="slidenum">
              <a:rPr lang="zh-CN" altLang="en-US" smtClean="0"/>
              <a:t>23</a:t>
            </a:fld>
            <a:endParaRPr lang="zh-CN" altLang="en-US"/>
          </a:p>
        </p:txBody>
      </p:sp>
    </p:spTree>
    <p:extLst>
      <p:ext uri="{BB962C8B-B14F-4D97-AF65-F5344CB8AC3E}">
        <p14:creationId xmlns:p14="http://schemas.microsoft.com/office/powerpoint/2010/main" val="199630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315464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1048766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252471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324640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859909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70478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10185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333559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388469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64114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EEC16A7-B32E-4094-A8EB-440176FE2093}" type="datetimeFigureOut">
              <a:rPr lang="zh-CN" altLang="en-US" smtClean="0"/>
              <a:t>2020/6/3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111491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cstate="screen"/>
          <a:stretch>
            <a:fillRect/>
          </a:stretch>
        </p:blipFill>
        <p:spPr>
          <a:xfrm flipH="1">
            <a:off x="7854746" y="0"/>
            <a:ext cx="4337254"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C16A7-B32E-4094-A8EB-440176FE2093}" type="datetimeFigureOut">
              <a:rPr lang="zh-CN" altLang="en-US" smtClean="0"/>
              <a:t>2020/6/3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5742F-10CA-40C1-91F7-F17B7E67F4E5}" type="slidenum">
              <a:rPr lang="zh-CN" altLang="en-US" smtClean="0"/>
              <a:t>‹#›</a:t>
            </a:fld>
            <a:endParaRPr lang="zh-CN" altLang="en-US"/>
          </a:p>
        </p:txBody>
      </p:sp>
    </p:spTree>
    <p:extLst>
      <p:ext uri="{BB962C8B-B14F-4D97-AF65-F5344CB8AC3E}">
        <p14:creationId xmlns:p14="http://schemas.microsoft.com/office/powerpoint/2010/main" val="177809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0.tmp"/><Relationship Id="rId4" Type="http://schemas.openxmlformats.org/officeDocument/2006/relationships/image" Target="../media/image19.tm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2.tmp"/><Relationship Id="rId4" Type="http://schemas.openxmlformats.org/officeDocument/2006/relationships/image" Target="../media/image21.tmp"/></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23.tmp"/></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25.tmp"/><Relationship Id="rId4" Type="http://schemas.openxmlformats.org/officeDocument/2006/relationships/image" Target="../media/image24.tm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30.tmp"/><Relationship Id="rId4"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tmp"/><Relationship Id="rId5" Type="http://schemas.openxmlformats.org/officeDocument/2006/relationships/image" Target="../media/image5.tmp"/><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51584" y="1340768"/>
            <a:ext cx="7700392" cy="2448272"/>
          </a:xfrm>
        </p:spPr>
        <p:txBody>
          <a:bodyPr>
            <a:normAutofit/>
          </a:bodyPr>
          <a:lstStyle/>
          <a:p>
            <a:r>
              <a:rPr lang="zh-CN" altLang="en-US" b="1" dirty="0"/>
              <a:t>应用数据科学导论</a:t>
            </a:r>
            <a:br>
              <a:rPr lang="en-US" altLang="zh-CN" b="1" dirty="0"/>
            </a:br>
            <a:br>
              <a:rPr lang="en-US" altLang="zh-CN" b="1" dirty="0"/>
            </a:br>
            <a:r>
              <a:rPr lang="en-US" altLang="zh-CN" sz="4000" b="1" dirty="0"/>
              <a:t>—— </a:t>
            </a:r>
            <a:r>
              <a:rPr lang="zh-CN" altLang="en-US" sz="4000" b="1" dirty="0"/>
              <a:t>机器学习之</a:t>
            </a:r>
            <a:r>
              <a:rPr lang="en-US" altLang="zh-CN" sz="4000" b="1" dirty="0"/>
              <a:t>KNN</a:t>
            </a:r>
            <a:endParaRPr lang="zh-CN" altLang="en-US" sz="4000" b="1" dirty="0"/>
          </a:p>
        </p:txBody>
      </p:sp>
      <p:sp>
        <p:nvSpPr>
          <p:cNvPr id="3" name="副标题 2"/>
          <p:cNvSpPr>
            <a:spLocks noGrp="1"/>
          </p:cNvSpPr>
          <p:nvPr>
            <p:ph type="subTitle" idx="1"/>
          </p:nvPr>
        </p:nvSpPr>
        <p:spPr>
          <a:xfrm>
            <a:off x="2927648" y="4484712"/>
            <a:ext cx="6400800" cy="1752600"/>
          </a:xfrm>
        </p:spPr>
        <p:txBody>
          <a:bodyPr/>
          <a:lstStyle/>
          <a:p>
            <a:r>
              <a:rPr lang="en-US" altLang="zh-CN" dirty="0">
                <a:solidFill>
                  <a:schemeClr val="accent5">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Ht_song@163.com</a:t>
            </a:r>
          </a:p>
          <a:p>
            <a:r>
              <a:rPr lang="en-US" altLang="zh-CN" dirty="0">
                <a:solidFill>
                  <a:schemeClr val="accent5">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2020.06</a:t>
            </a:r>
            <a:endParaRPr lang="zh-CN" altLang="en-US" dirty="0">
              <a:solidFill>
                <a:schemeClr val="accent5">
                  <a:lumMod val="75000"/>
                </a:schemeClr>
              </a:solidFill>
              <a:latin typeface="Segoe UI Black" panose="020B0A02040204020203" pitchFamily="34" charset="0"/>
              <a:cs typeface="Segoe UI Black" panose="020B0A02040204020203" pitchFamily="34" charset="0"/>
            </a:endParaRPr>
          </a:p>
        </p:txBody>
      </p:sp>
      <p:sp>
        <p:nvSpPr>
          <p:cNvPr id="4" name="页脚占位符 3"/>
          <p:cNvSpPr>
            <a:spLocks noGrp="1"/>
          </p:cNvSpPr>
          <p:nvPr>
            <p:ph type="ftr" sz="quarter" idx="11"/>
          </p:nvPr>
        </p:nvSpPr>
        <p:spPr/>
        <p:txBody>
          <a:bodyPr/>
          <a:lstStyle/>
          <a:p>
            <a:r>
              <a:rPr lang="zh-CN" altLang="en-US" b="1" dirty="0"/>
              <a:t>华工管院</a:t>
            </a:r>
            <a:r>
              <a:rPr lang="en-US" altLang="zh-CN" b="1" dirty="0"/>
              <a:t>《</a:t>
            </a:r>
            <a:r>
              <a:rPr lang="zh-CN" altLang="en-US" b="1" dirty="0"/>
              <a:t>数据科学</a:t>
            </a:r>
            <a:r>
              <a:rPr lang="en-US" altLang="zh-CN" b="1" dirty="0"/>
              <a:t>》</a:t>
            </a:r>
            <a:r>
              <a:rPr lang="zh-CN" altLang="en-US" b="1" dirty="0"/>
              <a:t>庄东、宋海涛</a:t>
            </a:r>
          </a:p>
        </p:txBody>
      </p:sp>
    </p:spTree>
    <p:extLst>
      <p:ext uri="{BB962C8B-B14F-4D97-AF65-F5344CB8AC3E}">
        <p14:creationId xmlns:p14="http://schemas.microsoft.com/office/powerpoint/2010/main" val="26332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18689" y="403497"/>
            <a:ext cx="11376546" cy="5663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600" b="1" dirty="0">
                <a:latin typeface="微软雅黑" panose="020B0503020204020204" pitchFamily="34" charset="-122"/>
                <a:ea typeface="微软雅黑" panose="020B0503020204020204" pitchFamily="34" charset="-122"/>
              </a:rPr>
              <a:t>欧式距离</a:t>
            </a:r>
          </a:p>
          <a:p>
            <a:pPr>
              <a:lnSpc>
                <a:spcPct val="120000"/>
              </a:lnSpc>
            </a:pPr>
            <a:r>
              <a:rPr lang="zh-CN" altLang="en-US" sz="1600" dirty="0">
                <a:latin typeface="微软雅黑" panose="020B0503020204020204" pitchFamily="34" charset="-122"/>
                <a:ea typeface="微软雅黑" panose="020B0503020204020204" pitchFamily="34" charset="-122"/>
              </a:rPr>
              <a:t>欧式距离（</a:t>
            </a:r>
            <a:r>
              <a:rPr lang="en-US" altLang="zh-CN" sz="1600" dirty="0">
                <a:latin typeface="微软雅黑" panose="020B0503020204020204" pitchFamily="34" charset="-122"/>
                <a:ea typeface="微软雅黑" panose="020B0503020204020204" pitchFamily="34" charset="-122"/>
              </a:rPr>
              <a:t>L2</a:t>
            </a:r>
            <a:r>
              <a:rPr lang="zh-CN" altLang="en-US" sz="1600" dirty="0">
                <a:latin typeface="微软雅黑" panose="020B0503020204020204" pitchFamily="34" charset="-122"/>
                <a:ea typeface="微软雅黑" panose="020B0503020204020204" pitchFamily="34" charset="-122"/>
              </a:rPr>
              <a:t>范数）其实就是空间中两点间的距离，是我们最常用的一种距离计算公式。因为计算是基于各维度特征的绝对数值，所以欧氏度量需要保证各维度指标在相同的刻度级别，比如对身高（</a:t>
            </a:r>
            <a:r>
              <a:rPr lang="en-US" altLang="zh-CN" sz="1600" dirty="0">
                <a:latin typeface="微软雅黑" panose="020B0503020204020204" pitchFamily="34" charset="-122"/>
                <a:ea typeface="微软雅黑" panose="020B0503020204020204" pitchFamily="34" charset="-122"/>
              </a:rPr>
              <a:t>cm</a:t>
            </a:r>
            <a:r>
              <a:rPr lang="zh-CN" altLang="en-US" sz="1600" dirty="0">
                <a:latin typeface="微软雅黑" panose="020B0503020204020204" pitchFamily="34" charset="-122"/>
                <a:ea typeface="微软雅黑" panose="020B0503020204020204" pitchFamily="34" charset="-122"/>
              </a:rPr>
              <a:t>）和体重（</a:t>
            </a:r>
            <a:r>
              <a:rPr lang="en-US" altLang="zh-CN" sz="1600" dirty="0">
                <a:latin typeface="微软雅黑" panose="020B0503020204020204" pitchFamily="34" charset="-122"/>
                <a:ea typeface="微软雅黑" panose="020B0503020204020204" pitchFamily="34" charset="-122"/>
              </a:rPr>
              <a:t>kg</a:t>
            </a:r>
            <a:r>
              <a:rPr lang="zh-CN" altLang="en-US" sz="1600" dirty="0">
                <a:latin typeface="微软雅黑" panose="020B0503020204020204" pitchFamily="34" charset="-122"/>
                <a:ea typeface="微软雅黑" panose="020B0503020204020204" pitchFamily="34" charset="-122"/>
              </a:rPr>
              <a:t>）两个单位不同的指标使用欧式距离可能使结果失效。所以在使用欧氏距离时，应该尽量将特征向量的每个分量归一化，以减少因为特征值的刻度级别不同所带来的干扰。</a:t>
            </a:r>
            <a:endParaRPr lang="en-US" altLang="zh-CN" sz="1600" dirty="0">
              <a:latin typeface="微软雅黑" panose="020B0503020204020204" pitchFamily="34" charset="-122"/>
              <a:ea typeface="微软雅黑" panose="020B0503020204020204" pitchFamily="34" charset="-122"/>
            </a:endParaRPr>
          </a:p>
          <a:p>
            <a:pPr marL="0" indent="0">
              <a:lnSpc>
                <a:spcPct val="120000"/>
              </a:lnSpc>
              <a:buNone/>
            </a:pPr>
            <a:endParaRPr lang="en-US" altLang="zh-CN" sz="1600" dirty="0">
              <a:latin typeface="微软雅黑" panose="020B0503020204020204" pitchFamily="34" charset="-122"/>
              <a:ea typeface="微软雅黑" panose="020B0503020204020204" pitchFamily="34" charset="-122"/>
            </a:endParaRPr>
          </a:p>
          <a:p>
            <a:pPr>
              <a:lnSpc>
                <a:spcPct val="120000"/>
              </a:lnSpc>
            </a:pPr>
            <a:r>
              <a:rPr lang="zh-CN" altLang="en-US" sz="1600" b="1" dirty="0">
                <a:latin typeface="微软雅黑" panose="020B0503020204020204" pitchFamily="34" charset="-122"/>
                <a:ea typeface="微软雅黑" panose="020B0503020204020204" pitchFamily="34" charset="-122"/>
              </a:rPr>
              <a:t>闵可夫斯基距离（闵氏距离）</a:t>
            </a:r>
            <a:endParaRPr lang="en-US" altLang="zh-CN" sz="1600" b="1"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闵可夫斯基距离不是一种距离，而是一类距离的定义。</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其数学定义如下：</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其中</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可以随意取值，可以是负数，也可以是正数，或是无穷大。当</a:t>
            </a:r>
            <a:r>
              <a:rPr lang="en-US" altLang="zh-CN" sz="1600" dirty="0">
                <a:latin typeface="微软雅黑" panose="020B0503020204020204" pitchFamily="34" charset="-122"/>
                <a:ea typeface="微软雅黑" panose="020B0503020204020204" pitchFamily="34" charset="-122"/>
              </a:rPr>
              <a:t>p=1</a:t>
            </a:r>
            <a:r>
              <a:rPr lang="zh-CN" altLang="en-US" sz="1600" dirty="0">
                <a:latin typeface="微软雅黑" panose="020B0503020204020204" pitchFamily="34" charset="-122"/>
                <a:ea typeface="微软雅黑" panose="020B0503020204020204" pitchFamily="34" charset="-122"/>
              </a:rPr>
              <a:t>时，又叫做曼哈顿距离，当</a:t>
            </a:r>
            <a:r>
              <a:rPr lang="en-US" altLang="zh-CN" sz="1600" dirty="0">
                <a:latin typeface="微软雅黑" panose="020B0503020204020204" pitchFamily="34" charset="-122"/>
                <a:ea typeface="微软雅黑" panose="020B0503020204020204" pitchFamily="34" charset="-122"/>
              </a:rPr>
              <a:t>p=2</a:t>
            </a:r>
            <a:r>
              <a:rPr lang="zh-CN" altLang="en-US" sz="1600" dirty="0">
                <a:latin typeface="微软雅黑" panose="020B0503020204020204" pitchFamily="34" charset="-122"/>
                <a:ea typeface="微软雅黑" panose="020B0503020204020204" pitchFamily="34" charset="-122"/>
              </a:rPr>
              <a:t>时，又叫做欧式距离，当</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时，又叫做契比雪夫距离。</a:t>
            </a:r>
          </a:p>
          <a:p>
            <a:pPr>
              <a:lnSpc>
                <a:spcPct val="120000"/>
              </a:lnSpc>
            </a:pPr>
            <a:r>
              <a:rPr lang="zh-CN" altLang="en-US" sz="1600" b="1" dirty="0">
                <a:latin typeface="微软雅黑" panose="020B0503020204020204" pitchFamily="34" charset="-122"/>
                <a:ea typeface="微软雅黑" panose="020B0503020204020204" pitchFamily="34" charset="-122"/>
              </a:rPr>
              <a:t>曼哈顿距离</a:t>
            </a:r>
            <a:endParaRPr lang="en-US" altLang="zh-CN" sz="1600" b="1"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又称为城市街区距离，早期计算图形学中，屏幕是由像素构成，是整数，点的坐标也一般是整数，原因是浮点运算很昂贵，很慢而且有误差，如果直接使用</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的距离，则必须要进行浮点运算，如果使用</a:t>
            </a:r>
            <a:r>
              <a:rPr lang="en-US" altLang="zh-CN" sz="1600" dirty="0">
                <a:latin typeface="微软雅黑" panose="020B0503020204020204" pitchFamily="34" charset="-122"/>
                <a:ea typeface="微软雅黑" panose="020B0503020204020204" pitchFamily="34" charset="-122"/>
              </a:rPr>
              <a:t>AC</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CB</a:t>
            </a:r>
            <a:r>
              <a:rPr lang="zh-CN" altLang="en-US" sz="1600" dirty="0">
                <a:latin typeface="微软雅黑" panose="020B0503020204020204" pitchFamily="34" charset="-122"/>
                <a:ea typeface="微软雅黑" panose="020B0503020204020204" pitchFamily="34" charset="-122"/>
              </a:rPr>
              <a:t>，则只要计算加减法即可，这就大大提高了运算速度</a:t>
            </a:r>
            <a:endParaRPr lang="en-US" altLang="zh-CN" sz="1600" dirty="0">
              <a:latin typeface="微软雅黑" panose="020B0503020204020204" pitchFamily="34" charset="-122"/>
              <a:ea typeface="微软雅黑" panose="020B0503020204020204" pitchFamily="34" charset="-122"/>
            </a:endParaRPr>
          </a:p>
          <a:p>
            <a:pPr>
              <a:lnSpc>
                <a:spcPct val="120000"/>
              </a:lnSpc>
            </a:pPr>
            <a:endParaRPr lang="zh-CN" altLang="en-US" sz="1600" dirty="0">
              <a:latin typeface="微软雅黑" panose="020B0503020204020204" pitchFamily="34" charset="-122"/>
              <a:ea typeface="微软雅黑" panose="020B0503020204020204" pitchFamily="34" charset="-122"/>
            </a:endParaRPr>
          </a:p>
          <a:p>
            <a:pPr>
              <a:lnSpc>
                <a:spcPct val="120000"/>
              </a:lnSpc>
            </a:pPr>
            <a:endParaRPr lang="zh-CN" altLang="en-US"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158739" y="3294581"/>
            <a:ext cx="1607959" cy="533446"/>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4962" t="877" r="-232" b="78762"/>
          <a:stretch/>
        </p:blipFill>
        <p:spPr>
          <a:xfrm>
            <a:off x="3403076" y="1724319"/>
            <a:ext cx="4345757" cy="274163"/>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8278" y="1724319"/>
            <a:ext cx="4221846" cy="1928027"/>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5061" y="5677701"/>
            <a:ext cx="3406435" cy="1181202"/>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l="45433" t="45625" b="1"/>
          <a:stretch/>
        </p:blipFill>
        <p:spPr>
          <a:xfrm>
            <a:off x="5109328" y="1998482"/>
            <a:ext cx="2489120" cy="732155"/>
          </a:xfrm>
          <a:prstGeom prst="rect">
            <a:avLst/>
          </a:prstGeom>
        </p:spPr>
      </p:pic>
      <p:sp>
        <p:nvSpPr>
          <p:cNvPr id="2" name="文本框 1"/>
          <p:cNvSpPr txBox="1"/>
          <p:nvPr/>
        </p:nvSpPr>
        <p:spPr>
          <a:xfrm>
            <a:off x="4616970" y="4214311"/>
            <a:ext cx="7078265"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class </a:t>
            </a:r>
            <a:r>
              <a:rPr lang="en-US" altLang="zh-CN" b="1" dirty="0" err="1">
                <a:latin typeface="微软雅黑" panose="020B0503020204020204" pitchFamily="34" charset="-122"/>
                <a:ea typeface="微软雅黑" panose="020B0503020204020204" pitchFamily="34" charset="-122"/>
              </a:rPr>
              <a:t>sklearn.neighbors.KNeighborsClassifier</a:t>
            </a:r>
            <a:r>
              <a:rPr lang="zh-CN" altLang="en-US" dirty="0">
                <a:latin typeface="微软雅黑" panose="020B0503020204020204" pitchFamily="34" charset="-122"/>
                <a:ea typeface="微软雅黑" panose="020B0503020204020204" pitchFamily="34" charset="-122"/>
              </a:rPr>
              <a:t>中参数</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的取值</a:t>
            </a:r>
          </a:p>
        </p:txBody>
      </p:sp>
      <p:pic>
        <p:nvPicPr>
          <p:cNvPr id="11" name="20200502_083452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97845" y="5975747"/>
            <a:ext cx="487363" cy="487363"/>
          </a:xfrm>
          <a:prstGeom prst="rect">
            <a:avLst/>
          </a:prstGeom>
        </p:spPr>
      </p:pic>
    </p:spTree>
    <p:extLst>
      <p:ext uri="{BB962C8B-B14F-4D97-AF65-F5344CB8AC3E}">
        <p14:creationId xmlns:p14="http://schemas.microsoft.com/office/powerpoint/2010/main" val="2846863243"/>
      </p:ext>
    </p:extLst>
  </p:cSld>
  <p:clrMapOvr>
    <a:masterClrMapping/>
  </p:clrMapOvr>
  <mc:AlternateContent xmlns:mc="http://schemas.openxmlformats.org/markup-compatibility/2006" xmlns:p14="http://schemas.microsoft.com/office/powerpoint/2010/main">
    <mc:Choice Requires="p14">
      <p:transition spd="slow" p14:dur="2000" advTm="23754"/>
    </mc:Choice>
    <mc:Fallback xmlns="">
      <p:transition spd="slow" advTm="23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4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0" objId="11"/>
        <p14:stopEvt time="22225" objId="11"/>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5858" y="302826"/>
            <a:ext cx="10734207" cy="2330646"/>
          </a:xfrm>
        </p:spPr>
        <p:txBody>
          <a:bodyPr>
            <a:normAutofit/>
          </a:bodyPr>
          <a:lstStyle/>
          <a:p>
            <a:pPr marL="0" indent="0">
              <a:lnSpc>
                <a:spcPct val="150000"/>
              </a:lnSpc>
              <a:buNone/>
            </a:pPr>
            <a:r>
              <a:rPr lang="zh-CN" altLang="en-US" sz="2400" b="1" dirty="0">
                <a:latin typeface="微软雅黑" panose="020B0503020204020204" pitchFamily="34" charset="-122"/>
                <a:ea typeface="微软雅黑" panose="020B0503020204020204" pitchFamily="34" charset="-122"/>
                <a:cs typeface="+mj-cs"/>
              </a:rPr>
              <a:t>归一化处理</a:t>
            </a:r>
            <a:endParaRPr lang="en-US" altLang="zh-CN" sz="2400" b="1" dirty="0">
              <a:latin typeface="微软雅黑" panose="020B0503020204020204" pitchFamily="34" charset="-122"/>
              <a:ea typeface="微软雅黑" panose="020B0503020204020204" pitchFamily="34" charset="-122"/>
              <a:cs typeface="+mj-cs"/>
            </a:endParaRPr>
          </a:p>
          <a:p>
            <a:pPr>
              <a:lnSpc>
                <a:spcPct val="150000"/>
              </a:lnSpc>
            </a:pPr>
            <a:r>
              <a:rPr lang="zh-CN" altLang="en-US" sz="2000" dirty="0">
                <a:latin typeface="微软雅黑" panose="020B0503020204020204" pitchFamily="34" charset="-122"/>
                <a:ea typeface="微软雅黑" panose="020B0503020204020204" pitchFamily="34" charset="-122"/>
              </a:rPr>
              <a:t>为了不使一些特征变量数值相差太大从而影响模型的准确性，因此要对数据进行处理，即特征的缩放。</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564" y="1989325"/>
            <a:ext cx="2819644" cy="922100"/>
          </a:xfrm>
          <a:prstGeom prst="rect">
            <a:avLst/>
          </a:prstGeom>
        </p:spPr>
      </p:pic>
      <p:pic>
        <p:nvPicPr>
          <p:cNvPr id="9" name="图片 8">
            <a:extLst>
              <a:ext uri="{FF2B5EF4-FFF2-40B4-BE49-F238E27FC236}">
                <a16:creationId xmlns:a16="http://schemas.microsoft.com/office/drawing/2014/main" id="{1091DB6C-9D06-47EF-A0CC-516B21404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91" y="3073138"/>
            <a:ext cx="5365814" cy="3746819"/>
          </a:xfrm>
          <a:prstGeom prst="rect">
            <a:avLst/>
          </a:prstGeom>
        </p:spPr>
      </p:pic>
      <p:pic>
        <p:nvPicPr>
          <p:cNvPr id="10" name="图片 9">
            <a:extLst>
              <a:ext uri="{FF2B5EF4-FFF2-40B4-BE49-F238E27FC236}">
                <a16:creationId xmlns:a16="http://schemas.microsoft.com/office/drawing/2014/main" id="{B1A40F95-9DBD-478A-BC15-B2134004B3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7033" y="3189377"/>
            <a:ext cx="5782412" cy="3630580"/>
          </a:xfrm>
          <a:prstGeom prst="rect">
            <a:avLst/>
          </a:prstGeom>
        </p:spPr>
      </p:pic>
      <p:pic>
        <p:nvPicPr>
          <p:cNvPr id="4" name="20200523_022422_1">
            <a:hlinkClick r:id="" action="ppaction://media"/>
            <a:extLst>
              <a:ext uri="{FF2B5EF4-FFF2-40B4-BE49-F238E27FC236}">
                <a16:creationId xmlns:a16="http://schemas.microsoft.com/office/drawing/2014/main" id="{B0FD0570-6C8E-4FD4-979B-D8C90C152D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85763" y="6106835"/>
            <a:ext cx="487363" cy="487363"/>
          </a:xfrm>
          <a:prstGeom prst="rect">
            <a:avLst/>
          </a:prstGeom>
        </p:spPr>
      </p:pic>
    </p:spTree>
    <p:extLst>
      <p:ext uri="{BB962C8B-B14F-4D97-AF65-F5344CB8AC3E}">
        <p14:creationId xmlns:p14="http://schemas.microsoft.com/office/powerpoint/2010/main" val="3039576793"/>
      </p:ext>
    </p:extLst>
  </p:cSld>
  <p:clrMapOvr>
    <a:masterClrMapping/>
  </p:clrMapOvr>
  <mc:AlternateContent xmlns:mc="http://schemas.openxmlformats.org/markup-compatibility/2006" xmlns:p14="http://schemas.microsoft.com/office/powerpoint/2010/main">
    <mc:Choice Requires="p14">
      <p:transition spd="slow" p14:dur="2000" advTm="15646"/>
    </mc:Choice>
    <mc:Fallback xmlns="">
      <p:transition spd="slow" advTm="15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14737"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9009" y="1573918"/>
            <a:ext cx="11022875" cy="1074329"/>
          </a:xfrm>
        </p:spPr>
        <p:txBody>
          <a:bodyPr>
            <a:normAutofit/>
          </a:bodyPr>
          <a:lstStyle/>
          <a:p>
            <a:pPr>
              <a:lnSpc>
                <a:spcPts val="2160"/>
              </a:lnSpc>
            </a:pPr>
            <a:r>
              <a:rPr lang="zh-CN" altLang="en-US" sz="1800" dirty="0">
                <a:latin typeface="微软雅黑" panose="020B0503020204020204" pitchFamily="34" charset="-122"/>
                <a:ea typeface="微软雅黑" panose="020B0503020204020204" pitchFamily="34" charset="-122"/>
              </a:rPr>
              <a:t>一般是多数表决，即由输入实例的</a:t>
            </a: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个近邻的训练实例中的多数类决定输入实例的类别。</a:t>
            </a:r>
            <a:endParaRPr lang="en-US" altLang="zh-CN" sz="1800" dirty="0">
              <a:latin typeface="微软雅黑" panose="020B0503020204020204" pitchFamily="34" charset="-122"/>
              <a:ea typeface="微软雅黑" panose="020B0503020204020204" pitchFamily="34" charset="-122"/>
            </a:endParaRPr>
          </a:p>
          <a:p>
            <a:pPr>
              <a:lnSpc>
                <a:spcPts val="2160"/>
              </a:lnSpc>
            </a:pPr>
            <a:r>
              <a:rPr lang="zh-CN" altLang="en-US" sz="1800" dirty="0">
                <a:latin typeface="微软雅黑" panose="020B0503020204020204" pitchFamily="34" charset="-122"/>
                <a:ea typeface="微软雅黑" panose="020B0503020204020204" pitchFamily="34" charset="-122"/>
              </a:rPr>
              <a:t>在样本数不均衡时，可以根据距离远近做权值的修改</a:t>
            </a:r>
            <a:endParaRPr lang="en-US" altLang="zh-CN" sz="1800" dirty="0">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p:txBody>
          <a:bodyPr/>
          <a:lstStyle/>
          <a:p>
            <a:r>
              <a:rPr lang="zh-CN" altLang="en-US" sz="2800" b="1" dirty="0">
                <a:latin typeface="微软雅黑" panose="020B0503020204020204" pitchFamily="34" charset="-122"/>
                <a:ea typeface="微软雅黑" panose="020B0503020204020204" pitchFamily="34" charset="-122"/>
              </a:rPr>
              <a:t>三、</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分类决策规则</a:t>
            </a:r>
          </a:p>
        </p:txBody>
      </p:sp>
      <p:sp>
        <p:nvSpPr>
          <p:cNvPr id="5" name="文本框 4"/>
          <p:cNvSpPr txBox="1"/>
          <p:nvPr/>
        </p:nvSpPr>
        <p:spPr>
          <a:xfrm>
            <a:off x="504967" y="2343968"/>
            <a:ext cx="11182066" cy="646331"/>
          </a:xfrm>
          <a:prstGeom prst="rect">
            <a:avLst/>
          </a:prstGeom>
          <a:noFill/>
        </p:spPr>
        <p:txBody>
          <a:bodyPr wrap="square" rtlCol="0">
            <a:spAutoFit/>
          </a:bodyPr>
          <a:lstStyle/>
          <a:p>
            <a:r>
              <a:rPr lang="en-US" altLang="zh-CN" dirty="0"/>
              <a:t>class </a:t>
            </a:r>
            <a:r>
              <a:rPr lang="en-US" altLang="zh-CN" dirty="0" err="1"/>
              <a:t>sklearn.neighbors.KNeighborsClassifier</a:t>
            </a:r>
            <a:r>
              <a:rPr lang="en-US" altLang="zh-CN" dirty="0"/>
              <a:t>(</a:t>
            </a:r>
            <a:r>
              <a:rPr lang="en-US" altLang="zh-CN" dirty="0" err="1"/>
              <a:t>n_neighbors</a:t>
            </a:r>
            <a:r>
              <a:rPr lang="en-US" altLang="zh-CN" dirty="0"/>
              <a:t>=5, </a:t>
            </a:r>
            <a:r>
              <a:rPr lang="en-US" altLang="zh-CN" b="1" dirty="0">
                <a:solidFill>
                  <a:srgbClr val="FF0000"/>
                </a:solidFill>
              </a:rPr>
              <a:t>weights=’uniform</a:t>
            </a:r>
            <a:r>
              <a:rPr lang="en-US" altLang="zh-CN" dirty="0">
                <a:solidFill>
                  <a:srgbClr val="FF0000"/>
                </a:solidFill>
              </a:rPr>
              <a:t>’</a:t>
            </a:r>
            <a:r>
              <a:rPr lang="en-US" altLang="zh-CN" dirty="0"/>
              <a:t>, algorithm=’auto’, </a:t>
            </a:r>
            <a:r>
              <a:rPr lang="en-US" altLang="zh-CN" dirty="0" err="1"/>
              <a:t>leaf_size</a:t>
            </a:r>
            <a:r>
              <a:rPr lang="en-US" altLang="zh-CN" dirty="0"/>
              <a:t>=30,p=2, metric=’</a:t>
            </a:r>
            <a:r>
              <a:rPr lang="en-US" altLang="zh-CN" dirty="0" err="1"/>
              <a:t>minkowski</a:t>
            </a:r>
            <a:r>
              <a:rPr lang="en-US" altLang="zh-CN" dirty="0"/>
              <a:t>’, </a:t>
            </a:r>
            <a:r>
              <a:rPr lang="en-US" altLang="zh-CN" dirty="0" err="1"/>
              <a:t>metric_params</a:t>
            </a:r>
            <a:r>
              <a:rPr lang="en-US" altLang="zh-CN" dirty="0"/>
              <a:t>=None, </a:t>
            </a:r>
            <a:r>
              <a:rPr lang="en-US" altLang="zh-CN" dirty="0" err="1"/>
              <a:t>n_jobs</a:t>
            </a:r>
            <a:r>
              <a:rPr lang="en-US" altLang="zh-CN" dirty="0"/>
              <a:t>=1, </a:t>
            </a:r>
            <a:r>
              <a:rPr lang="zh-CN" altLang="en-US" dirty="0"/>
              <a:t>**</a:t>
            </a:r>
            <a:r>
              <a:rPr lang="en-US" altLang="zh-CN" dirty="0" err="1"/>
              <a:t>kwargs</a:t>
            </a:r>
            <a:r>
              <a:rPr lang="zh-CN" altLang="en-US" dirty="0"/>
              <a:t>）</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664" y="3301527"/>
            <a:ext cx="7629812" cy="2971139"/>
          </a:xfrm>
          <a:prstGeom prst="rect">
            <a:avLst/>
          </a:prstGeom>
        </p:spPr>
      </p:pic>
      <p:pic>
        <p:nvPicPr>
          <p:cNvPr id="2" name="20200523_024835">
            <a:hlinkClick r:id="" action="ppaction://media"/>
            <a:extLst>
              <a:ext uri="{FF2B5EF4-FFF2-40B4-BE49-F238E27FC236}">
                <a16:creationId xmlns:a16="http://schemas.microsoft.com/office/drawing/2014/main" id="{C8A319DD-C6D5-4FE6-A80A-F467F7DF70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9670" y="5908871"/>
            <a:ext cx="487363" cy="487363"/>
          </a:xfrm>
          <a:prstGeom prst="rect">
            <a:avLst/>
          </a:prstGeom>
        </p:spPr>
      </p:pic>
    </p:spTree>
    <p:extLst>
      <p:ext uri="{BB962C8B-B14F-4D97-AF65-F5344CB8AC3E}">
        <p14:creationId xmlns:p14="http://schemas.microsoft.com/office/powerpoint/2010/main" val="1408965158"/>
      </p:ext>
    </p:extLst>
  </p:cSld>
  <p:clrMapOvr>
    <a:masterClrMapping/>
  </p:clrMapOvr>
  <mc:AlternateContent xmlns:mc="http://schemas.openxmlformats.org/markup-compatibility/2006" xmlns:p14="http://schemas.microsoft.com/office/powerpoint/2010/main">
    <mc:Choice Requires="p14">
      <p:transition spd="slow" p14:dur="2000" advTm="68218"/>
    </mc:Choice>
    <mc:Fallback xmlns="">
      <p:transition spd="slow" advTm="6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3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66422"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 t="53142" r="-462"/>
          <a:stretch/>
        </p:blipFill>
        <p:spPr>
          <a:xfrm>
            <a:off x="932183" y="150828"/>
            <a:ext cx="9472216" cy="970962"/>
          </a:xfrm>
          <a:prstGeom prst="rect">
            <a:avLst/>
          </a:prstGeom>
        </p:spPr>
      </p:pic>
      <p:sp>
        <p:nvSpPr>
          <p:cNvPr id="7" name="内容占位符 2">
            <a:extLst>
              <a:ext uri="{FF2B5EF4-FFF2-40B4-BE49-F238E27FC236}">
                <a16:creationId xmlns:a16="http://schemas.microsoft.com/office/drawing/2014/main" id="{422C1378-094A-4CCB-BCA5-50CC3B0BAA60}"/>
              </a:ext>
            </a:extLst>
          </p:cNvPr>
          <p:cNvSpPr txBox="1">
            <a:spLocks/>
          </p:cNvSpPr>
          <p:nvPr/>
        </p:nvSpPr>
        <p:spPr>
          <a:xfrm>
            <a:off x="389608" y="1279557"/>
            <a:ext cx="11802392" cy="5578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altLang="zh-CN" sz="1800" b="1" dirty="0" err="1">
                <a:latin typeface="微软雅黑" panose="020B0503020204020204" pitchFamily="34" charset="-122"/>
                <a:ea typeface="微软雅黑" panose="020B0503020204020204" pitchFamily="34" charset="-122"/>
              </a:rPr>
              <a:t>n_neighbors</a:t>
            </a:r>
            <a:r>
              <a:rPr lang="zh-CN" altLang="en-US" sz="1800" dirty="0">
                <a:latin typeface="微软雅黑" panose="020B0503020204020204" pitchFamily="34" charset="-122"/>
                <a:ea typeface="微软雅黑" panose="020B0503020204020204" pitchFamily="34" charset="-122"/>
              </a:rPr>
              <a:t>：即</a:t>
            </a:r>
            <a:r>
              <a:rPr lang="en-US" altLang="zh-CN" sz="1800" dirty="0">
                <a:latin typeface="微软雅黑" panose="020B0503020204020204" pitchFamily="34" charset="-122"/>
                <a:ea typeface="微软雅黑" panose="020B0503020204020204" pitchFamily="34" charset="-122"/>
              </a:rPr>
              <a:t>K </a:t>
            </a:r>
            <a:r>
              <a:rPr lang="zh-CN" altLang="en-US" sz="1800" dirty="0">
                <a:latin typeface="微软雅黑" panose="020B0503020204020204" pitchFamily="34" charset="-122"/>
                <a:ea typeface="微软雅黑" panose="020B0503020204020204" pitchFamily="34" charset="-122"/>
              </a:rPr>
              <a:t>值。</a:t>
            </a:r>
          </a:p>
          <a:p>
            <a:pPr>
              <a:lnSpc>
                <a:spcPct val="120000"/>
              </a:lnSpc>
              <a:spcBef>
                <a:spcPts val="0"/>
              </a:spcBef>
            </a:pPr>
            <a:r>
              <a:rPr lang="en-US" altLang="zh-CN" sz="1800" b="1" dirty="0">
                <a:latin typeface="微软雅黑" panose="020B0503020204020204" pitchFamily="34" charset="-122"/>
                <a:ea typeface="微软雅黑" panose="020B0503020204020204" pitchFamily="34" charset="-122"/>
              </a:rPr>
              <a:t>weights</a:t>
            </a:r>
            <a:r>
              <a:rPr lang="zh-CN" altLang="en-US" sz="1800" b="1"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权重</a:t>
            </a:r>
          </a:p>
          <a:p>
            <a:pPr>
              <a:lnSpc>
                <a:spcPct val="120000"/>
              </a:lnSpc>
              <a:spcBef>
                <a:spcPts val="0"/>
              </a:spcBef>
            </a:pPr>
            <a:r>
              <a:rPr lang="en-US" altLang="zh-CN" sz="1800" b="1" dirty="0">
                <a:latin typeface="微软雅黑" panose="020B0503020204020204" pitchFamily="34" charset="-122"/>
                <a:ea typeface="微软雅黑" panose="020B0503020204020204" pitchFamily="34" charset="-122"/>
              </a:rPr>
              <a:t>algorithm</a:t>
            </a:r>
            <a:r>
              <a:rPr lang="zh-CN" altLang="en-US"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en-US" altLang="zh-CN" sz="1800" dirty="0">
                <a:latin typeface="微软雅黑" panose="020B0503020204020204" pitchFamily="34" charset="-122"/>
                <a:ea typeface="微软雅黑" panose="020B0503020204020204" pitchFamily="34" charset="-122"/>
              </a:rPr>
              <a:t>‘brute’ </a:t>
            </a:r>
            <a:r>
              <a:rPr lang="zh-CN" altLang="en-US" sz="1800" dirty="0">
                <a:latin typeface="微软雅黑" panose="020B0503020204020204" pitchFamily="34" charset="-122"/>
                <a:ea typeface="微软雅黑" panose="020B0503020204020204" pitchFamily="34" charset="-122"/>
              </a:rPr>
              <a:t>：蛮力实现（直接计算距离存储比较，数据集小）；</a:t>
            </a:r>
            <a:endParaRPr lang="en-US" altLang="zh-CN" sz="1800"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kd_tree</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KD </a:t>
            </a:r>
            <a:r>
              <a:rPr lang="zh-CN" altLang="en-US" sz="1800" dirty="0">
                <a:latin typeface="微软雅黑" panose="020B0503020204020204" pitchFamily="34" charset="-122"/>
                <a:ea typeface="微软雅黑" panose="020B0503020204020204" pitchFamily="34" charset="-122"/>
              </a:rPr>
              <a:t>树实现 </a:t>
            </a:r>
            <a:r>
              <a:rPr lang="en-US" altLang="zh-CN" sz="1800" dirty="0">
                <a:latin typeface="微软雅黑" panose="020B0503020204020204" pitchFamily="34" charset="-122"/>
                <a:ea typeface="微软雅黑" panose="020B0503020204020204" pitchFamily="34" charset="-122"/>
              </a:rPr>
              <a:t>KNN</a:t>
            </a:r>
            <a:r>
              <a:rPr lang="zh-CN" altLang="en-US" sz="1800" dirty="0">
                <a:latin typeface="微软雅黑" panose="020B0503020204020204" pitchFamily="34" charset="-122"/>
                <a:ea typeface="微软雅黑" panose="020B0503020204020204" pitchFamily="34" charset="-122"/>
              </a:rPr>
              <a:t>（数据量大，基于欧氏距离的特性可以快速处理</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维以内的数据集）；</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ball_tree</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：球树实现 </a:t>
            </a:r>
            <a:r>
              <a:rPr lang="en-US" altLang="zh-CN" sz="1800" dirty="0">
                <a:latin typeface="微软雅黑" panose="020B0503020204020204" pitchFamily="34" charset="-122"/>
                <a:ea typeface="微软雅黑" panose="020B0503020204020204" pitchFamily="34" charset="-122"/>
              </a:rPr>
              <a:t>KNN</a:t>
            </a:r>
            <a:r>
              <a:rPr lang="zh-CN" altLang="en-US" sz="1800" dirty="0">
                <a:latin typeface="微软雅黑" panose="020B0503020204020204" pitchFamily="34" charset="-122"/>
                <a:ea typeface="微软雅黑" panose="020B0503020204020204" pitchFamily="34" charset="-122"/>
              </a:rPr>
              <a:t>（基于更一般的距离特性，适合处理高维数据）；</a:t>
            </a:r>
            <a:endParaRPr lang="en-US" altLang="zh-CN" sz="1800"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en-US" altLang="zh-CN" sz="1800" dirty="0">
                <a:latin typeface="微软雅黑" panose="020B0503020204020204" pitchFamily="34" charset="-122"/>
                <a:ea typeface="微软雅黑" panose="020B0503020204020204" pitchFamily="34" charset="-122"/>
              </a:rPr>
              <a:t>‘auto’</a:t>
            </a:r>
            <a:r>
              <a:rPr lang="zh-CN" altLang="en-US" sz="1800" dirty="0">
                <a:latin typeface="微软雅黑" panose="020B0503020204020204" pitchFamily="34" charset="-122"/>
                <a:ea typeface="微软雅黑" panose="020B0503020204020204" pitchFamily="34" charset="-122"/>
              </a:rPr>
              <a:t>： 默认参数，自动选择合适的方法构建模型。</a:t>
            </a:r>
          </a:p>
          <a:p>
            <a:pPr marL="0" indent="0">
              <a:lnSpc>
                <a:spcPct val="120000"/>
              </a:lnSpc>
              <a:spcBef>
                <a:spcPts val="0"/>
              </a:spcBef>
              <a:buNone/>
            </a:pPr>
            <a:r>
              <a:rPr lang="zh-CN" altLang="en-US" sz="1800" dirty="0">
                <a:latin typeface="微软雅黑" panose="020B0503020204020204" pitchFamily="34" charset="-122"/>
                <a:ea typeface="微软雅黑" panose="020B0503020204020204" pitchFamily="34" charset="-122"/>
              </a:rPr>
              <a:t>   不过当数据较小或比较稀疏时，无论选择哪个最后都会使用 </a:t>
            </a:r>
            <a:r>
              <a:rPr lang="en-US" altLang="zh-CN" sz="1800" dirty="0">
                <a:latin typeface="微软雅黑" panose="020B0503020204020204" pitchFamily="34" charset="-122"/>
                <a:ea typeface="微软雅黑" panose="020B0503020204020204" pitchFamily="34" charset="-122"/>
              </a:rPr>
              <a:t>'brute'</a:t>
            </a:r>
          </a:p>
          <a:p>
            <a:pPr>
              <a:lnSpc>
                <a:spcPct val="120000"/>
              </a:lnSpc>
              <a:spcBef>
                <a:spcPts val="0"/>
              </a:spcBef>
            </a:pPr>
            <a:r>
              <a:rPr lang="en-US" altLang="zh-CN" sz="1800" b="1" dirty="0">
                <a:latin typeface="微软雅黑" panose="020B0503020204020204" pitchFamily="34" charset="-122"/>
                <a:ea typeface="微软雅黑" panose="020B0503020204020204" pitchFamily="34" charset="-122"/>
              </a:rPr>
              <a:t> </a:t>
            </a:r>
            <a:r>
              <a:rPr lang="en-US" altLang="zh-CN" sz="1800" b="1" dirty="0" err="1">
                <a:latin typeface="微软雅黑" panose="020B0503020204020204" pitchFamily="34" charset="-122"/>
                <a:ea typeface="微软雅黑" panose="020B0503020204020204" pitchFamily="34" charset="-122"/>
              </a:rPr>
              <a:t>leaf_size</a:t>
            </a:r>
            <a:r>
              <a:rPr lang="zh-CN" altLang="en-US" sz="1800" dirty="0">
                <a:latin typeface="微软雅黑" panose="020B0503020204020204" pitchFamily="34" charset="-122"/>
                <a:ea typeface="微软雅黑" panose="020B0503020204020204" pitchFamily="34" charset="-122"/>
              </a:rPr>
              <a:t>：当使用</a:t>
            </a:r>
            <a:r>
              <a:rPr lang="en-US" altLang="zh-CN" sz="1800" dirty="0">
                <a:latin typeface="微软雅黑" panose="020B0503020204020204" pitchFamily="34" charset="-122"/>
                <a:ea typeface="微软雅黑" panose="020B0503020204020204" pitchFamily="34" charset="-122"/>
              </a:rPr>
              <a:t>KD</a:t>
            </a:r>
            <a:r>
              <a:rPr lang="zh-CN" altLang="en-US" sz="1800" dirty="0">
                <a:latin typeface="微软雅黑" panose="020B0503020204020204" pitchFamily="34" charset="-122"/>
                <a:ea typeface="微软雅黑" panose="020B0503020204020204" pitchFamily="34" charset="-122"/>
              </a:rPr>
              <a:t>树或球树，指的是是停止建子树的叶子节点数量的阈值。默认</a:t>
            </a:r>
            <a:r>
              <a:rPr lang="en-US" altLang="zh-CN" sz="1800" dirty="0">
                <a:latin typeface="微软雅黑" panose="020B0503020204020204" pitchFamily="34" charset="-122"/>
                <a:ea typeface="微软雅黑" panose="020B0503020204020204" pitchFamily="34" charset="-122"/>
              </a:rPr>
              <a:t>30</a:t>
            </a:r>
            <a:r>
              <a:rPr lang="zh-CN" altLang="en-US" sz="1800" dirty="0">
                <a:latin typeface="微软雅黑" panose="020B0503020204020204" pitchFamily="34" charset="-122"/>
                <a:ea typeface="微软雅黑" panose="020B0503020204020204" pitchFamily="34" charset="-122"/>
              </a:rPr>
              <a:t>，但如果数据量增多这个参数需要增大，否则速度过慢不说，还容易过拟合。</a:t>
            </a:r>
          </a:p>
          <a:p>
            <a:pPr>
              <a:lnSpc>
                <a:spcPct val="120000"/>
              </a:lnSpc>
              <a:spcBef>
                <a:spcPts val="0"/>
              </a:spcBef>
            </a:pPr>
            <a:r>
              <a:rPr lang="en-US" altLang="zh-CN" sz="1800" b="1" dirty="0">
                <a:latin typeface="微软雅黑" panose="020B0503020204020204" pitchFamily="34" charset="-122"/>
                <a:ea typeface="微软雅黑" panose="020B0503020204020204" pitchFamily="34" charset="-122"/>
              </a:rPr>
              <a:t>p</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metric</a:t>
            </a:r>
            <a:r>
              <a:rPr lang="zh-CN" altLang="en-US" sz="1800" dirty="0">
                <a:latin typeface="微软雅黑" panose="020B0503020204020204" pitchFamily="34" charset="-122"/>
                <a:ea typeface="微软雅黑" panose="020B0503020204020204" pitchFamily="34" charset="-122"/>
              </a:rPr>
              <a:t>结合使用的，当</a:t>
            </a:r>
            <a:r>
              <a:rPr lang="en-US" altLang="zh-CN" sz="1800" dirty="0">
                <a:latin typeface="微软雅黑" panose="020B0503020204020204" pitchFamily="34" charset="-122"/>
                <a:ea typeface="微软雅黑" panose="020B0503020204020204" pitchFamily="34" charset="-122"/>
              </a:rPr>
              <a:t>metric</a:t>
            </a:r>
            <a:r>
              <a:rPr lang="zh-CN" altLang="en-US" sz="1800" dirty="0">
                <a:latin typeface="微软雅黑" panose="020B0503020204020204" pitchFamily="34" charset="-122"/>
                <a:ea typeface="微软雅黑" panose="020B0503020204020204" pitchFamily="34" charset="-122"/>
              </a:rPr>
              <a:t>参数是</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minkowski</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的时候，</a:t>
            </a:r>
            <a:r>
              <a:rPr lang="en-US" altLang="zh-CN" sz="1800" dirty="0">
                <a:latin typeface="微软雅黑" panose="020B0503020204020204" pitchFamily="34" charset="-122"/>
                <a:ea typeface="微软雅黑" panose="020B0503020204020204" pitchFamily="34" charset="-122"/>
              </a:rPr>
              <a:t>p=1</a:t>
            </a:r>
            <a:r>
              <a:rPr lang="zh-CN" altLang="en-US" sz="1800" dirty="0">
                <a:latin typeface="微软雅黑" panose="020B0503020204020204" pitchFamily="34" charset="-122"/>
                <a:ea typeface="微软雅黑" panose="020B0503020204020204" pitchFamily="34" charset="-122"/>
              </a:rPr>
              <a:t>为曼哈顿距离， </a:t>
            </a:r>
            <a:r>
              <a:rPr lang="en-US" altLang="zh-CN" sz="1800" dirty="0">
                <a:latin typeface="微软雅黑" panose="020B0503020204020204" pitchFamily="34" charset="-122"/>
                <a:ea typeface="微软雅黑" panose="020B0503020204020204" pitchFamily="34" charset="-122"/>
              </a:rPr>
              <a:t>p=2</a:t>
            </a:r>
            <a:r>
              <a:rPr lang="zh-CN" altLang="en-US" sz="1800" dirty="0">
                <a:latin typeface="微软雅黑" panose="020B0503020204020204" pitchFamily="34" charset="-122"/>
                <a:ea typeface="微软雅黑" panose="020B0503020204020204" pitchFamily="34" charset="-122"/>
              </a:rPr>
              <a:t>为欧式距离。默认为</a:t>
            </a:r>
            <a:r>
              <a:rPr lang="en-US" altLang="zh-CN" sz="1800" dirty="0">
                <a:latin typeface="微软雅黑" panose="020B0503020204020204" pitchFamily="34" charset="-122"/>
                <a:ea typeface="微软雅黑" panose="020B0503020204020204" pitchFamily="34" charset="-122"/>
              </a:rPr>
              <a:t>p=2</a:t>
            </a:r>
            <a:r>
              <a:rPr lang="zh-CN" altLang="en-US" sz="1800" dirty="0">
                <a:latin typeface="微软雅黑" panose="020B0503020204020204" pitchFamily="34" charset="-122"/>
                <a:ea typeface="微软雅黑" panose="020B0503020204020204" pitchFamily="34" charset="-122"/>
              </a:rPr>
              <a:t>。</a:t>
            </a:r>
          </a:p>
          <a:p>
            <a:pPr>
              <a:lnSpc>
                <a:spcPct val="120000"/>
              </a:lnSpc>
              <a:spcBef>
                <a:spcPts val="0"/>
              </a:spcBef>
            </a:pPr>
            <a:r>
              <a:rPr lang="en-US" altLang="zh-CN" sz="1800" b="1" dirty="0">
                <a:latin typeface="微软雅黑" panose="020B0503020204020204" pitchFamily="34" charset="-122"/>
                <a:ea typeface="微软雅黑" panose="020B0503020204020204" pitchFamily="34" charset="-122"/>
              </a:rPr>
              <a:t>metric</a:t>
            </a:r>
            <a:r>
              <a:rPr lang="zh-CN" altLang="en-US" sz="1800" dirty="0">
                <a:latin typeface="微软雅黑" panose="020B0503020204020204" pitchFamily="34" charset="-122"/>
                <a:ea typeface="微软雅黑" panose="020B0503020204020204" pitchFamily="34" charset="-122"/>
              </a:rPr>
              <a:t>：指定距离度量方法，一般都是使用欧式距离。</a:t>
            </a:r>
          </a:p>
          <a:p>
            <a:pPr marL="0" indent="0">
              <a:lnSpc>
                <a:spcPct val="120000"/>
              </a:lnSpc>
              <a:spcBef>
                <a:spcPts val="0"/>
              </a:spcBef>
              <a:buNone/>
            </a:pP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euclidean</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：欧式距离；</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manhattan</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：曼哈顿距离；</a:t>
            </a:r>
            <a:r>
              <a:rPr lang="en-US" altLang="zh-CN" sz="1800" dirty="0">
                <a:latin typeface="微软雅黑" panose="020B0503020204020204" pitchFamily="34" charset="-122"/>
                <a:ea typeface="微软雅黑" panose="020B0503020204020204" pitchFamily="34" charset="-122"/>
              </a:rPr>
              <a:t> </a:t>
            </a:r>
          </a:p>
          <a:p>
            <a:pPr marL="0" indent="0">
              <a:lnSpc>
                <a:spcPct val="120000"/>
              </a:lnSpc>
              <a:spcBef>
                <a:spcPts val="0"/>
              </a:spcBef>
              <a:buNone/>
            </a:pP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chebyshev</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：切比雪夫距离；</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minkowski</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闵可夫斯基距离，默认参数</a:t>
            </a:r>
          </a:p>
          <a:p>
            <a:pPr>
              <a:lnSpc>
                <a:spcPct val="120000"/>
              </a:lnSpc>
              <a:spcBef>
                <a:spcPts val="0"/>
              </a:spcBef>
            </a:pPr>
            <a:r>
              <a:rPr lang="en-US" altLang="zh-CN" sz="1800" b="1" dirty="0" err="1">
                <a:latin typeface="微软雅黑" panose="020B0503020204020204" pitchFamily="34" charset="-122"/>
                <a:ea typeface="微软雅黑" panose="020B0503020204020204" pitchFamily="34" charset="-122"/>
              </a:rPr>
              <a:t>n_jobs</a:t>
            </a:r>
            <a:r>
              <a:rPr lang="zh-CN" altLang="en-US" sz="1800" dirty="0">
                <a:latin typeface="微软雅黑" panose="020B0503020204020204" pitchFamily="34" charset="-122"/>
                <a:ea typeface="微软雅黑" panose="020B0503020204020204" pitchFamily="34" charset="-122"/>
              </a:rPr>
              <a:t>：指定多少个</a:t>
            </a:r>
            <a:r>
              <a:rPr lang="en-US" altLang="zh-CN" sz="1800" dirty="0">
                <a:latin typeface="微软雅黑" panose="020B0503020204020204" pitchFamily="34" charset="-122"/>
                <a:ea typeface="微软雅黑" panose="020B0503020204020204" pitchFamily="34" charset="-122"/>
              </a:rPr>
              <a:t>CPU</a:t>
            </a:r>
            <a:r>
              <a:rPr lang="zh-CN" altLang="en-US" sz="1800" dirty="0">
                <a:latin typeface="微软雅黑" panose="020B0503020204020204" pitchFamily="34" charset="-122"/>
                <a:ea typeface="微软雅黑" panose="020B0503020204020204" pitchFamily="34" charset="-122"/>
              </a:rPr>
              <a:t>进行运算，默认是</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，也就是全部都算。</a:t>
            </a:r>
            <a:endParaRPr lang="en-US" altLang="zh-CN" sz="1800" dirty="0">
              <a:latin typeface="微软雅黑" panose="020B0503020204020204" pitchFamily="34" charset="-122"/>
              <a:ea typeface="微软雅黑" panose="020B0503020204020204" pitchFamily="34" charset="-122"/>
            </a:endParaRPr>
          </a:p>
        </p:txBody>
      </p:sp>
      <p:pic>
        <p:nvPicPr>
          <p:cNvPr id="4" name="20200523_075428_1">
            <a:hlinkClick r:id="" action="ppaction://media"/>
            <a:extLst>
              <a:ext uri="{FF2B5EF4-FFF2-40B4-BE49-F238E27FC236}">
                <a16:creationId xmlns:a16="http://schemas.microsoft.com/office/drawing/2014/main" id="{CACF9DA4-84AF-476B-8AAE-0CCD6DFF2C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3719" y="5993713"/>
            <a:ext cx="487363" cy="487363"/>
          </a:xfrm>
          <a:prstGeom prst="rect">
            <a:avLst/>
          </a:prstGeom>
        </p:spPr>
      </p:pic>
    </p:spTree>
    <p:extLst>
      <p:ext uri="{BB962C8B-B14F-4D97-AF65-F5344CB8AC3E}">
        <p14:creationId xmlns:p14="http://schemas.microsoft.com/office/powerpoint/2010/main" val="237541973"/>
      </p:ext>
    </p:extLst>
  </p:cSld>
  <p:clrMapOvr>
    <a:masterClrMapping/>
  </p:clrMapOvr>
  <mc:AlternateContent xmlns:mc="http://schemas.openxmlformats.org/markup-compatibility/2006" xmlns:p14="http://schemas.microsoft.com/office/powerpoint/2010/main">
    <mc:Choice Requires="p14">
      <p:transition spd="slow" p14:dur="2000" advTm="85712"/>
    </mc:Choice>
    <mc:Fallback xmlns="">
      <p:transition spd="slow" advTm="85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84795"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9958"/>
            <a:ext cx="10515600" cy="1325563"/>
          </a:xfrm>
        </p:spPr>
        <p:txBody>
          <a:bodyPr>
            <a:normAutofit/>
          </a:bodyPr>
          <a:lstStyle/>
          <a:p>
            <a:r>
              <a:rPr lang="zh-CN" altLang="en-US" sz="2800" b="1" dirty="0">
                <a:latin typeface="微软雅黑" panose="020B0503020204020204" pitchFamily="34" charset="-122"/>
                <a:ea typeface="微软雅黑" panose="020B0503020204020204" pitchFamily="34" charset="-122"/>
              </a:rPr>
              <a:t>实例：用</a:t>
            </a:r>
            <a:r>
              <a:rPr lang="en-US" altLang="zh-CN" sz="2800" b="1" dirty="0">
                <a:latin typeface="微软雅黑" panose="020B0503020204020204" pitchFamily="34" charset="-122"/>
                <a:ea typeface="微软雅黑" panose="020B0503020204020204" pitchFamily="34" charset="-122"/>
              </a:rPr>
              <a:t>KNN</a:t>
            </a:r>
            <a:r>
              <a:rPr lang="zh-CN" altLang="en-US" sz="2800" b="1" dirty="0">
                <a:latin typeface="微软雅黑" panose="020B0503020204020204" pitchFamily="34" charset="-122"/>
                <a:ea typeface="微软雅黑" panose="020B0503020204020204" pitchFamily="34" charset="-122"/>
              </a:rPr>
              <a:t>实现鸢尾花分类</a:t>
            </a:r>
          </a:p>
        </p:txBody>
      </p:sp>
      <p:sp>
        <p:nvSpPr>
          <p:cNvPr id="3" name="内容占位符 2"/>
          <p:cNvSpPr>
            <a:spLocks noGrp="1"/>
          </p:cNvSpPr>
          <p:nvPr>
            <p:ph idx="1"/>
          </p:nvPr>
        </p:nvSpPr>
        <p:spPr>
          <a:xfrm>
            <a:off x="1081880" y="2063750"/>
            <a:ext cx="6337015" cy="4351338"/>
          </a:xfrm>
        </p:spPr>
        <p:txBody>
          <a:bodyPr>
            <a:normAutofit/>
          </a:bodyPr>
          <a:lstStyle/>
          <a:p>
            <a:pPr marL="0" indent="0">
              <a:lnSpc>
                <a:spcPct val="150000"/>
              </a:lnSpc>
              <a:buNone/>
            </a:pPr>
            <a:r>
              <a:rPr lang="zh-CN" altLang="en-US" sz="2000" dirty="0">
                <a:latin typeface="微软雅黑" panose="020B0503020204020204" pitchFamily="34" charset="-122"/>
                <a:ea typeface="微软雅黑" panose="020B0503020204020204" pitchFamily="34" charset="-122"/>
              </a:rPr>
              <a:t>数据集内包含 </a:t>
            </a: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类共 </a:t>
            </a:r>
            <a:r>
              <a:rPr lang="en-US" altLang="zh-CN" sz="2000" dirty="0">
                <a:latin typeface="微软雅黑" panose="020B0503020204020204" pitchFamily="34" charset="-122"/>
                <a:ea typeface="微软雅黑" panose="020B0503020204020204" pitchFamily="34" charset="-122"/>
              </a:rPr>
              <a:t>150 </a:t>
            </a:r>
            <a:r>
              <a:rPr lang="zh-CN" altLang="en-US" sz="2000" dirty="0">
                <a:latin typeface="微软雅黑" panose="020B0503020204020204" pitchFamily="34" charset="-122"/>
                <a:ea typeface="微软雅黑" panose="020B0503020204020204" pitchFamily="34" charset="-122"/>
              </a:rPr>
              <a:t>条记录，每类各 </a:t>
            </a:r>
            <a:r>
              <a:rPr lang="en-US" altLang="zh-CN" sz="2000" dirty="0">
                <a:latin typeface="微软雅黑" panose="020B0503020204020204" pitchFamily="34" charset="-122"/>
                <a:ea typeface="微软雅黑" panose="020B0503020204020204" pitchFamily="34" charset="-122"/>
              </a:rPr>
              <a:t>50 </a:t>
            </a:r>
            <a:r>
              <a:rPr lang="zh-CN" altLang="en-US" sz="2000" dirty="0">
                <a:latin typeface="微软雅黑" panose="020B0503020204020204" pitchFamily="34" charset="-122"/>
                <a:ea typeface="微软雅黑" panose="020B0503020204020204" pitchFamily="34" charset="-122"/>
              </a:rPr>
              <a:t>个数据。</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每条记录都有 </a:t>
            </a: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项特征：</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花萼长度、花萼宽度、花瓣长度、花瓣宽度，</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可以通过这</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个特征预测鸢尾花属于（</a:t>
            </a:r>
            <a:r>
              <a:rPr lang="en-US" altLang="zh-CN" sz="2000" dirty="0" err="1">
                <a:latin typeface="微软雅黑" panose="020B0503020204020204" pitchFamily="34" charset="-122"/>
                <a:ea typeface="微软雅黑" panose="020B0503020204020204" pitchFamily="34" charset="-122"/>
              </a:rPr>
              <a:t>setosa</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versicolour</a:t>
            </a:r>
            <a:r>
              <a:rPr lang="en-US" altLang="zh-CN" sz="2000" dirty="0">
                <a:latin typeface="微软雅黑" panose="020B0503020204020204" pitchFamily="34" charset="-122"/>
                <a:ea typeface="微软雅黑" panose="020B0503020204020204" pitchFamily="34" charset="-122"/>
              </a:rPr>
              <a:t>, virginica</a:t>
            </a:r>
            <a:r>
              <a:rPr lang="zh-CN" altLang="en-US" sz="2000" dirty="0">
                <a:latin typeface="微软雅黑" panose="020B0503020204020204" pitchFamily="34" charset="-122"/>
                <a:ea typeface="微软雅黑" panose="020B0503020204020204" pitchFamily="34" charset="-122"/>
              </a:rPr>
              <a:t>）中的哪一品种。</a:t>
            </a:r>
          </a:p>
        </p:txBody>
      </p:sp>
      <p:pic>
        <p:nvPicPr>
          <p:cNvPr id="5" name="20200502_08464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8" y="5927725"/>
            <a:ext cx="487363" cy="487363"/>
          </a:xfrm>
          <a:prstGeom prst="rect">
            <a:avLst/>
          </a:prstGeom>
        </p:spPr>
      </p:pic>
      <p:pic>
        <p:nvPicPr>
          <p:cNvPr id="6" name="图片 5">
            <a:extLst>
              <a:ext uri="{FF2B5EF4-FFF2-40B4-BE49-F238E27FC236}">
                <a16:creationId xmlns:a16="http://schemas.microsoft.com/office/drawing/2014/main" id="{C2A3E291-FB41-44C4-AA2E-362F88D90953}"/>
              </a:ext>
            </a:extLst>
          </p:cNvPr>
          <p:cNvPicPr>
            <a:picLocks noChangeAspect="1"/>
          </p:cNvPicPr>
          <p:nvPr/>
        </p:nvPicPr>
        <p:blipFill>
          <a:blip r:embed="rId5"/>
          <a:stretch>
            <a:fillRect/>
          </a:stretch>
        </p:blipFill>
        <p:spPr>
          <a:xfrm>
            <a:off x="7563775" y="1682077"/>
            <a:ext cx="3654122" cy="3946452"/>
          </a:xfrm>
          <a:prstGeom prst="rect">
            <a:avLst/>
          </a:prstGeom>
        </p:spPr>
      </p:pic>
    </p:spTree>
    <p:extLst>
      <p:ext uri="{BB962C8B-B14F-4D97-AF65-F5344CB8AC3E}">
        <p14:creationId xmlns:p14="http://schemas.microsoft.com/office/powerpoint/2010/main" val="1476539986"/>
      </p:ext>
    </p:extLst>
  </p:cSld>
  <p:clrMapOvr>
    <a:masterClrMapping/>
  </p:clrMapOvr>
  <mc:AlternateContent xmlns:mc="http://schemas.openxmlformats.org/markup-compatibility/2006" xmlns:p14="http://schemas.microsoft.com/office/powerpoint/2010/main">
    <mc:Choice Requires="p14">
      <p:transition spd="slow" p14:dur="2000" advTm="21304"/>
    </mc:Choice>
    <mc:Fallback xmlns="">
      <p:transition spd="slow" advTm="2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20217"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2F74318-358B-4899-8E45-A3F60A909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66" y="1144473"/>
            <a:ext cx="7174861" cy="5439956"/>
          </a:xfrm>
          <a:prstGeom prst="rect">
            <a:avLst/>
          </a:prstGeom>
        </p:spPr>
      </p:pic>
      <p:pic>
        <p:nvPicPr>
          <p:cNvPr id="18" name="图片 17">
            <a:extLst>
              <a:ext uri="{FF2B5EF4-FFF2-40B4-BE49-F238E27FC236}">
                <a16:creationId xmlns:a16="http://schemas.microsoft.com/office/drawing/2014/main" id="{955501F1-A2FA-40E9-8D38-F4E4F3C7E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1196" y="1074451"/>
            <a:ext cx="5704816" cy="2494134"/>
          </a:xfrm>
          <a:prstGeom prst="rect">
            <a:avLst/>
          </a:prstGeom>
        </p:spPr>
      </p:pic>
      <p:sp>
        <p:nvSpPr>
          <p:cNvPr id="19" name="文本框 18">
            <a:extLst>
              <a:ext uri="{FF2B5EF4-FFF2-40B4-BE49-F238E27FC236}">
                <a16:creationId xmlns:a16="http://schemas.microsoft.com/office/drawing/2014/main" id="{398D90BD-6AED-4BE1-A73F-71D689CC7D77}"/>
              </a:ext>
            </a:extLst>
          </p:cNvPr>
          <p:cNvSpPr txBox="1"/>
          <p:nvPr/>
        </p:nvSpPr>
        <p:spPr>
          <a:xfrm>
            <a:off x="867266" y="541099"/>
            <a:ext cx="36576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：简单例子了解</a:t>
            </a:r>
            <a:r>
              <a:rPr lang="en-US" altLang="zh-CN" dirty="0" err="1">
                <a:latin typeface="微软雅黑" panose="020B0503020204020204" pitchFamily="34" charset="-122"/>
                <a:ea typeface="微软雅黑" panose="020B0503020204020204" pitchFamily="34" charset="-122"/>
              </a:rPr>
              <a:t>knn</a:t>
            </a:r>
            <a:endParaRPr lang="zh-CN" altLang="en-US" dirty="0">
              <a:latin typeface="微软雅黑" panose="020B0503020204020204" pitchFamily="34" charset="-122"/>
              <a:ea typeface="微软雅黑" panose="020B0503020204020204" pitchFamily="34" charset="-122"/>
            </a:endParaRPr>
          </a:p>
        </p:txBody>
      </p:sp>
      <p:pic>
        <p:nvPicPr>
          <p:cNvPr id="20" name="20200531_065045">
            <a:hlinkClick r:id="" action="ppaction://media"/>
            <a:extLst>
              <a:ext uri="{FF2B5EF4-FFF2-40B4-BE49-F238E27FC236}">
                <a16:creationId xmlns:a16="http://schemas.microsoft.com/office/drawing/2014/main" id="{F6DA4EC6-574B-4CF8-9032-26168C1B1F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8609" y="6097066"/>
            <a:ext cx="487363" cy="487363"/>
          </a:xfrm>
          <a:prstGeom prst="rect">
            <a:avLst/>
          </a:prstGeom>
        </p:spPr>
      </p:pic>
    </p:spTree>
    <p:extLst>
      <p:ext uri="{BB962C8B-B14F-4D97-AF65-F5344CB8AC3E}">
        <p14:creationId xmlns:p14="http://schemas.microsoft.com/office/powerpoint/2010/main" val="2304919169"/>
      </p:ext>
    </p:extLst>
  </p:cSld>
  <p:clrMapOvr>
    <a:masterClrMapping/>
  </p:clrMapOvr>
  <mc:AlternateContent xmlns:mc="http://schemas.openxmlformats.org/markup-compatibility/2006" xmlns:p14="http://schemas.microsoft.com/office/powerpoint/2010/main">
    <mc:Choice Requires="p14">
      <p:transition spd="slow" p14:dur="2000" advTm="44821"/>
    </mc:Choice>
    <mc:Fallback xmlns="">
      <p:transition spd="slow" advTm="4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0" objId="20"/>
        <p14:stopEvt time="42579" objId="20"/>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63FA031F-DE7A-4DC6-A3DE-B59238FDCC8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48645" y="541099"/>
            <a:ext cx="6940467" cy="5175315"/>
          </a:xfrm>
        </p:spPr>
      </p:pic>
      <p:pic>
        <p:nvPicPr>
          <p:cNvPr id="13" name="图片 12">
            <a:extLst>
              <a:ext uri="{FF2B5EF4-FFF2-40B4-BE49-F238E27FC236}">
                <a16:creationId xmlns:a16="http://schemas.microsoft.com/office/drawing/2014/main" id="{884A2575-7ED0-430C-A3F5-82C0BDE19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217" y="4664533"/>
            <a:ext cx="6773321" cy="1414021"/>
          </a:xfrm>
          <a:prstGeom prst="rect">
            <a:avLst/>
          </a:prstGeom>
        </p:spPr>
      </p:pic>
      <p:sp>
        <p:nvSpPr>
          <p:cNvPr id="2" name="文本框 1">
            <a:extLst>
              <a:ext uri="{FF2B5EF4-FFF2-40B4-BE49-F238E27FC236}">
                <a16:creationId xmlns:a16="http://schemas.microsoft.com/office/drawing/2014/main" id="{DBEFE9AA-04FC-4617-BB7A-2769433A3858}"/>
              </a:ext>
            </a:extLst>
          </p:cNvPr>
          <p:cNvSpPr txBox="1"/>
          <p:nvPr/>
        </p:nvSpPr>
        <p:spPr>
          <a:xfrm>
            <a:off x="433632" y="410114"/>
            <a:ext cx="374244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：选取</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绘制决策边界</a:t>
            </a:r>
          </a:p>
        </p:txBody>
      </p:sp>
      <p:pic>
        <p:nvPicPr>
          <p:cNvPr id="3" name="20200531_065335">
            <a:hlinkClick r:id="" action="ppaction://media"/>
            <a:extLst>
              <a:ext uri="{FF2B5EF4-FFF2-40B4-BE49-F238E27FC236}">
                <a16:creationId xmlns:a16="http://schemas.microsoft.com/office/drawing/2014/main" id="{57EF8DDD-4371-48D8-BBFD-6735741EF8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205" y="6113905"/>
            <a:ext cx="487363" cy="487363"/>
          </a:xfrm>
          <a:prstGeom prst="rect">
            <a:avLst/>
          </a:prstGeom>
        </p:spPr>
      </p:pic>
    </p:spTree>
    <p:extLst>
      <p:ext uri="{BB962C8B-B14F-4D97-AF65-F5344CB8AC3E}">
        <p14:creationId xmlns:p14="http://schemas.microsoft.com/office/powerpoint/2010/main" val="1343804015"/>
      </p:ext>
    </p:extLst>
  </p:cSld>
  <p:clrMapOvr>
    <a:masterClrMapping/>
  </p:clrMapOvr>
  <mc:AlternateContent xmlns:mc="http://schemas.openxmlformats.org/markup-compatibility/2006" xmlns:p14="http://schemas.microsoft.com/office/powerpoint/2010/main">
    <mc:Choice Requires="p14">
      <p:transition spd="slow" p14:dur="2000" advTm="30002"/>
    </mc:Choice>
    <mc:Fallback xmlns="">
      <p:transition spd="slow" advTm="30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29631"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1D4A281-3ED5-4A5E-B3FD-C21EDC524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84" y="180506"/>
            <a:ext cx="7970556" cy="6481551"/>
          </a:xfrm>
          <a:prstGeom prst="rect">
            <a:avLst/>
          </a:prstGeom>
        </p:spPr>
      </p:pic>
      <p:sp>
        <p:nvSpPr>
          <p:cNvPr id="7" name="内容占位符 2"/>
          <p:cNvSpPr txBox="1">
            <a:spLocks/>
          </p:cNvSpPr>
          <p:nvPr/>
        </p:nvSpPr>
        <p:spPr>
          <a:xfrm>
            <a:off x="6457443" y="4043387"/>
            <a:ext cx="5221406" cy="28146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b="1" dirty="0">
                <a:latin typeface="微软雅黑" panose="020B0503020204020204" pitchFamily="34" charset="-122"/>
                <a:ea typeface="微软雅黑" panose="020B0503020204020204" pitchFamily="34" charset="-122"/>
              </a:rPr>
              <a:t>选取合适</a:t>
            </a:r>
            <a:r>
              <a:rPr lang="en-US" altLang="zh-CN" sz="2000" b="1" dirty="0">
                <a:latin typeface="微软雅黑" panose="020B0503020204020204" pitchFamily="34" charset="-122"/>
                <a:ea typeface="微软雅黑" panose="020B0503020204020204" pitchFamily="34" charset="-122"/>
              </a:rPr>
              <a:t>K</a:t>
            </a:r>
            <a:r>
              <a:rPr lang="zh-CN" altLang="en-US" sz="2000" b="1" dirty="0">
                <a:latin typeface="微软雅黑" panose="020B0503020204020204" pitchFamily="34" charset="-122"/>
                <a:ea typeface="微软雅黑" panose="020B0503020204020204" pitchFamily="34" charset="-122"/>
              </a:rPr>
              <a:t>值</a:t>
            </a:r>
            <a:endParaRPr lang="en-US" altLang="zh-CN" sz="2000" b="1"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由图，</a:t>
            </a:r>
            <a:r>
              <a:rPr lang="en-US" altLang="zh-CN" sz="2000" dirty="0">
                <a:latin typeface="微软雅黑" panose="020B0503020204020204" pitchFamily="34" charset="-122"/>
                <a:ea typeface="微软雅黑" panose="020B0503020204020204" pitchFamily="34" charset="-122"/>
              </a:rPr>
              <a:t>K=11</a:t>
            </a:r>
            <a:r>
              <a:rPr lang="zh-CN" altLang="en-US" sz="2000" dirty="0">
                <a:latin typeface="微软雅黑" panose="020B0503020204020204" pitchFamily="34" charset="-122"/>
                <a:ea typeface="微软雅黑" panose="020B0503020204020204" pitchFamily="34" charset="-122"/>
              </a:rPr>
              <a:t>时误差最小。在实际问题中，如果数据集比较大，为了减少训练时间，</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的取值范围可以缩小。</a:t>
            </a:r>
          </a:p>
        </p:txBody>
      </p:sp>
      <p:pic>
        <p:nvPicPr>
          <p:cNvPr id="2" name="20200425_0902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1486" y="5995324"/>
            <a:ext cx="487363" cy="487363"/>
          </a:xfrm>
          <a:prstGeom prst="rect">
            <a:avLst/>
          </a:prstGeom>
        </p:spPr>
      </p:pic>
    </p:spTree>
    <p:extLst>
      <p:ext uri="{BB962C8B-B14F-4D97-AF65-F5344CB8AC3E}">
        <p14:creationId xmlns:p14="http://schemas.microsoft.com/office/powerpoint/2010/main" val="1349917610"/>
      </p:ext>
    </p:extLst>
  </p:cSld>
  <p:clrMapOvr>
    <a:masterClrMapping/>
  </p:clrMapOvr>
  <mc:AlternateContent xmlns:mc="http://schemas.openxmlformats.org/markup-compatibility/2006" xmlns:p14="http://schemas.microsoft.com/office/powerpoint/2010/main">
    <mc:Choice Requires="p14">
      <p:transition spd="slow" p14:dur="2000" advTm="42263"/>
    </mc:Choice>
    <mc:Fallback xmlns="">
      <p:transition spd="slow" advTm="42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40551"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C46785AA-71C0-4190-A865-855EBC34DFCA}"/>
              </a:ext>
            </a:extLst>
          </p:cNvPr>
          <p:cNvSpPr txBox="1">
            <a:spLocks/>
          </p:cNvSpPr>
          <p:nvPr/>
        </p:nvSpPr>
        <p:spPr>
          <a:xfrm>
            <a:off x="6483686" y="289704"/>
            <a:ext cx="3819811" cy="8509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200"/>
              </a:lnSpc>
              <a:buNone/>
            </a:pPr>
            <a:r>
              <a:rPr lang="en-US" altLang="zh-CN" sz="2000" b="1" dirty="0">
                <a:latin typeface="微软雅黑" panose="020B0503020204020204" pitchFamily="34" charset="-122"/>
                <a:ea typeface="微软雅黑" panose="020B0503020204020204" pitchFamily="34" charset="-122"/>
              </a:rPr>
              <a:t>KNN</a:t>
            </a:r>
            <a:r>
              <a:rPr lang="zh-CN" altLang="en-US" sz="2000" b="1" dirty="0">
                <a:latin typeface="微软雅黑" panose="020B0503020204020204" pitchFamily="34" charset="-122"/>
                <a:ea typeface="微软雅黑" panose="020B0503020204020204" pitchFamily="34" charset="-122"/>
              </a:rPr>
              <a:t>分类决策边界可视化呈现</a:t>
            </a:r>
            <a:endParaRPr lang="en-US" altLang="zh-CN" sz="2000" b="1" dirty="0">
              <a:latin typeface="微软雅黑" panose="020B0503020204020204" pitchFamily="34" charset="-122"/>
              <a:ea typeface="微软雅黑" panose="020B0503020204020204" pitchFamily="34" charset="-122"/>
            </a:endParaRPr>
          </a:p>
          <a:p>
            <a:pPr marL="0" indent="0">
              <a:lnSpc>
                <a:spcPts val="2200"/>
              </a:lnSpc>
              <a:buNone/>
            </a:pPr>
            <a:r>
              <a:rPr lang="zh-CN" altLang="en-US" sz="1600" b="1" dirty="0">
                <a:latin typeface="微软雅黑" panose="020B0503020204020204" pitchFamily="34" charset="-122"/>
                <a:ea typeface="微软雅黑" panose="020B0503020204020204" pitchFamily="34" charset="-122"/>
              </a:rPr>
              <a:t>（对比不同权重和</a:t>
            </a:r>
            <a:r>
              <a:rPr lang="en-US" altLang="zh-CN" sz="1600" b="1" dirty="0">
                <a:latin typeface="微软雅黑" panose="020B0503020204020204" pitchFamily="34" charset="-122"/>
                <a:ea typeface="微软雅黑" panose="020B0503020204020204" pitchFamily="34" charset="-122"/>
              </a:rPr>
              <a:t>K</a:t>
            </a:r>
            <a:r>
              <a:rPr lang="zh-CN" altLang="en-US" sz="1600" b="1" dirty="0">
                <a:latin typeface="微软雅黑" panose="020B0503020204020204" pitchFamily="34" charset="-122"/>
                <a:ea typeface="微软雅黑" panose="020B0503020204020204" pitchFamily="34" charset="-122"/>
              </a:rPr>
              <a:t>值下的决策边界）</a:t>
            </a:r>
            <a:endParaRPr lang="zh-CN" altLang="en-US" sz="16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BE79D0B1-1F40-45F4-9BD5-9AECB7C9A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82" y="103559"/>
            <a:ext cx="4903894" cy="2743200"/>
          </a:xfrm>
          <a:prstGeom prst="rect">
            <a:avLst/>
          </a:prstGeom>
        </p:spPr>
      </p:pic>
      <p:pic>
        <p:nvPicPr>
          <p:cNvPr id="24" name="图片 23">
            <a:extLst>
              <a:ext uri="{FF2B5EF4-FFF2-40B4-BE49-F238E27FC236}">
                <a16:creationId xmlns:a16="http://schemas.microsoft.com/office/drawing/2014/main" id="{E6B70FE2-EDAC-4072-9C68-30B6CAF7B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290" y="1178454"/>
            <a:ext cx="3289212" cy="4725080"/>
          </a:xfrm>
          <a:prstGeom prst="rect">
            <a:avLst/>
          </a:prstGeom>
        </p:spPr>
      </p:pic>
      <p:pic>
        <p:nvPicPr>
          <p:cNvPr id="26" name="图片 25">
            <a:extLst>
              <a:ext uri="{FF2B5EF4-FFF2-40B4-BE49-F238E27FC236}">
                <a16:creationId xmlns:a16="http://schemas.microsoft.com/office/drawing/2014/main" id="{8FF942C3-3004-4E92-8663-B7249DEC91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605" y="2834774"/>
            <a:ext cx="4874371" cy="3919667"/>
          </a:xfrm>
          <a:prstGeom prst="rect">
            <a:avLst/>
          </a:prstGeom>
        </p:spPr>
      </p:pic>
      <p:pic>
        <p:nvPicPr>
          <p:cNvPr id="28" name="图片 27">
            <a:extLst>
              <a:ext uri="{FF2B5EF4-FFF2-40B4-BE49-F238E27FC236}">
                <a16:creationId xmlns:a16="http://schemas.microsoft.com/office/drawing/2014/main" id="{EF25D65B-8884-4A64-A0DD-6C0781BA0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6053" y="1178454"/>
            <a:ext cx="3341667" cy="4725080"/>
          </a:xfrm>
          <a:prstGeom prst="rect">
            <a:avLst/>
          </a:prstGeom>
        </p:spPr>
      </p:pic>
      <p:pic>
        <p:nvPicPr>
          <p:cNvPr id="29" name="20200603_081906">
            <a:hlinkClick r:id="" action="ppaction://media"/>
            <a:extLst>
              <a:ext uri="{FF2B5EF4-FFF2-40B4-BE49-F238E27FC236}">
                <a16:creationId xmlns:a16="http://schemas.microsoft.com/office/drawing/2014/main" id="{C6A7547B-BF7C-4135-B485-706A1FC897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4804" y="6153968"/>
            <a:ext cx="487363" cy="487363"/>
          </a:xfrm>
          <a:prstGeom prst="rect">
            <a:avLst/>
          </a:prstGeom>
        </p:spPr>
      </p:pic>
    </p:spTree>
    <p:extLst>
      <p:ext uri="{BB962C8B-B14F-4D97-AF65-F5344CB8AC3E}">
        <p14:creationId xmlns:p14="http://schemas.microsoft.com/office/powerpoint/2010/main" val="3956773397"/>
      </p:ext>
    </p:extLst>
  </p:cSld>
  <p:clrMapOvr>
    <a:masterClrMapping/>
  </p:clrMapOvr>
  <mc:AlternateContent xmlns:mc="http://schemas.openxmlformats.org/markup-compatibility/2006" xmlns:p14="http://schemas.microsoft.com/office/powerpoint/2010/main">
    <mc:Choice Requires="p14">
      <p:transition spd="slow" p14:dur="2000" advTm="115063"/>
    </mc:Choice>
    <mc:Fallback xmlns="">
      <p:transition spd="slow" advTm="115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27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extLst>
    <p:ext uri="{E180D4A7-C9FB-4DFB-919C-405C955672EB}">
      <p14:showEvtLst xmlns:p14="http://schemas.microsoft.com/office/powerpoint/2010/main">
        <p14:playEvt time="0" objId="29"/>
        <p14:pauseEvt time="61741" objId="29"/>
        <p14:seekEvt time="61741" objId="29" seek="61648"/>
        <p14:resumeEvt time="61741" objId="29"/>
        <p14:stopEvt time="110469" objId="29"/>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825625"/>
            <a:ext cx="10734207" cy="4351338"/>
          </a:xfrm>
        </p:spPr>
        <p:txBody>
          <a:bodyPr>
            <a:norm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没有明显的训练过程</a:t>
            </a:r>
            <a:r>
              <a:rPr lang="zh-CN" altLang="en-US" sz="2000" dirty="0">
                <a:latin typeface="微软雅黑" panose="020B0503020204020204" pitchFamily="34" charset="-122"/>
                <a:ea typeface="微软雅黑" panose="020B0503020204020204" pitchFamily="34" charset="-122"/>
              </a:rPr>
              <a:t>，而是在程序开始运行时，把数据集加载到内存后，不需要进行训练，直接进行预测，所以训练时间复杂度为</a:t>
            </a:r>
            <a:r>
              <a:rPr lang="en-US" altLang="zh-CN" sz="2000" dirty="0">
                <a:latin typeface="微软雅黑" panose="020B0503020204020204" pitchFamily="34" charset="-122"/>
                <a:ea typeface="微软雅黑" panose="020B0503020204020204" pitchFamily="34" charset="-122"/>
              </a:rPr>
              <a:t>0</a:t>
            </a:r>
          </a:p>
          <a:p>
            <a:pPr>
              <a:lnSpc>
                <a:spcPct val="150000"/>
              </a:lnSpc>
            </a:pPr>
            <a:r>
              <a:rPr lang="zh-CN" altLang="en-US" sz="2000" b="1" dirty="0">
                <a:latin typeface="微软雅黑" panose="020B0503020204020204" pitchFamily="34" charset="-122"/>
                <a:ea typeface="微软雅黑" panose="020B0503020204020204" pitchFamily="34" charset="-122"/>
              </a:rPr>
              <a:t>理论简单，效果强大</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准确性高</a:t>
            </a:r>
            <a:r>
              <a:rPr lang="zh-CN" altLang="en-US" sz="2000" dirty="0">
                <a:latin typeface="微软雅黑" panose="020B0503020204020204" pitchFamily="34" charset="-122"/>
                <a:ea typeface="微软雅黑" panose="020B0503020204020204" pitchFamily="34" charset="-122"/>
              </a:rPr>
              <a:t>，对噪声和异常值有较高的容忍度</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区别于感知机、逻辑回归、</a:t>
            </a:r>
            <a:r>
              <a:rPr lang="en-US" altLang="zh-CN" sz="2000" dirty="0">
                <a:latin typeface="微软雅黑" panose="020B0503020204020204" pitchFamily="34" charset="-122"/>
                <a:ea typeface="微软雅黑" panose="020B0503020204020204" pitchFamily="34" charset="-122"/>
              </a:rPr>
              <a:t>SVM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近邻算法</a:t>
            </a:r>
            <a:r>
              <a:rPr lang="zh-CN" altLang="en-US" sz="2000" b="1" dirty="0">
                <a:latin typeface="微软雅黑" panose="020B0503020204020204" pitchFamily="34" charset="-122"/>
                <a:ea typeface="微软雅黑" panose="020B0503020204020204" pitchFamily="34" charset="-122"/>
              </a:rPr>
              <a:t>支持解决多分类问题</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可以用来</a:t>
            </a:r>
            <a:r>
              <a:rPr lang="zh-CN" altLang="en-US" sz="2000" b="1" dirty="0">
                <a:latin typeface="微软雅黑" panose="020B0503020204020204" pitchFamily="34" charset="-122"/>
                <a:ea typeface="微软雅黑" panose="020B0503020204020204" pitchFamily="34" charset="-122"/>
              </a:rPr>
              <a:t>解决回归问题</a:t>
            </a:r>
            <a:r>
              <a:rPr lang="zh-CN" altLang="en-US" sz="2000" dirty="0">
                <a:latin typeface="微软雅黑" panose="020B0503020204020204" pitchFamily="34" charset="-122"/>
                <a:ea typeface="微软雅黑" panose="020B0503020204020204" pitchFamily="34" charset="-122"/>
              </a:rPr>
              <a:t>，使用的库函数为</a:t>
            </a:r>
            <a:r>
              <a:rPr lang="en-US" altLang="zh-CN" sz="2000" dirty="0" err="1">
                <a:latin typeface="微软雅黑" panose="020B0503020204020204" pitchFamily="34" charset="-122"/>
                <a:ea typeface="微软雅黑" panose="020B0503020204020204" pitchFamily="34" charset="-122"/>
              </a:rPr>
              <a:t>KNeighborsRegressor</a:t>
            </a:r>
            <a:endParaRPr lang="en-US" altLang="zh-CN" sz="2000" dirty="0">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p:txBody>
          <a:bodyPr>
            <a:normAutofit/>
          </a:bodyPr>
          <a:lstStyle/>
          <a:p>
            <a:r>
              <a:rPr lang="en-US" altLang="zh-CN" sz="2800" b="1" dirty="0">
                <a:latin typeface="微软雅黑" panose="020B0503020204020204" pitchFamily="34" charset="-122"/>
                <a:ea typeface="微软雅黑" panose="020B0503020204020204" pitchFamily="34" charset="-122"/>
              </a:rPr>
              <a:t>k</a:t>
            </a:r>
            <a:r>
              <a:rPr lang="zh-CN" altLang="en-US" sz="2800" b="1" dirty="0">
                <a:latin typeface="微软雅黑" panose="020B0503020204020204" pitchFamily="34" charset="-122"/>
                <a:ea typeface="微软雅黑" panose="020B0503020204020204" pitchFamily="34" charset="-122"/>
              </a:rPr>
              <a:t>近邻法优势</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104" y="5360884"/>
            <a:ext cx="8435792" cy="698722"/>
          </a:xfrm>
          <a:prstGeom prst="rect">
            <a:avLst/>
          </a:prstGeom>
        </p:spPr>
      </p:pic>
      <p:pic>
        <p:nvPicPr>
          <p:cNvPr id="5" name="20200523_094630">
            <a:hlinkClick r:id="" action="ppaction://media"/>
            <a:extLst>
              <a:ext uri="{FF2B5EF4-FFF2-40B4-BE49-F238E27FC236}">
                <a16:creationId xmlns:a16="http://schemas.microsoft.com/office/drawing/2014/main" id="{E1B38A50-32D6-4699-8852-BA1677832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7987" y="5984302"/>
            <a:ext cx="487363" cy="487363"/>
          </a:xfrm>
          <a:prstGeom prst="rect">
            <a:avLst/>
          </a:prstGeom>
        </p:spPr>
      </p:pic>
    </p:spTree>
    <p:extLst>
      <p:ext uri="{BB962C8B-B14F-4D97-AF65-F5344CB8AC3E}">
        <p14:creationId xmlns:p14="http://schemas.microsoft.com/office/powerpoint/2010/main" val="3386879827"/>
      </p:ext>
    </p:extLst>
  </p:cSld>
  <p:clrMapOvr>
    <a:masterClrMapping/>
  </p:clrMapOvr>
  <mc:AlternateContent xmlns:mc="http://schemas.openxmlformats.org/markup-compatibility/2006" xmlns:p14="http://schemas.microsoft.com/office/powerpoint/2010/main">
    <mc:Choice Requires="p14">
      <p:transition spd="slow" p14:dur="2000" advTm="38851"/>
    </mc:Choice>
    <mc:Fallback xmlns="">
      <p:transition spd="slow" advTm="38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37989"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a:t>
            </a:r>
          </a:p>
        </p:txBody>
      </p:sp>
      <p:sp>
        <p:nvSpPr>
          <p:cNvPr id="3" name="内容占位符 2"/>
          <p:cNvSpPr>
            <a:spLocks noGrp="1"/>
          </p:cNvSpPr>
          <p:nvPr>
            <p:ph idx="1"/>
          </p:nvPr>
        </p:nvSpPr>
        <p:spPr>
          <a:xfrm>
            <a:off x="2711624" y="1844826"/>
            <a:ext cx="1944216" cy="2736303"/>
          </a:xfrm>
        </p:spPr>
        <p:txBody>
          <a:bodyPr/>
          <a:lstStyle/>
          <a:p>
            <a:endParaRPr lang="zh-CN" altLang="en-US" dirty="0"/>
          </a:p>
        </p:txBody>
      </p:sp>
      <p:sp>
        <p:nvSpPr>
          <p:cNvPr id="5" name="页脚占位符 4"/>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541985"/>
            <a:ext cx="3153023" cy="455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themlbook.com/wiki/lib/exe/fetch.php?w=900&amp;tok=094fd0&amp;media=new_co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3364" y="1508771"/>
            <a:ext cx="3395044" cy="458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366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9593" y="1410803"/>
            <a:ext cx="10734207" cy="4351338"/>
          </a:xfrm>
        </p:spPr>
        <p:txBody>
          <a:bodyPr>
            <a:normAutofit/>
          </a:bodyPr>
          <a:lstStyle/>
          <a:p>
            <a:pPr>
              <a:lnSpc>
                <a:spcPct val="150000"/>
              </a:lnSpc>
            </a:pPr>
            <a:r>
              <a:rPr lang="zh-CN" altLang="en-US" sz="1900" b="1" dirty="0">
                <a:latin typeface="微软雅黑" panose="020B0503020204020204" pitchFamily="34" charset="-122"/>
                <a:ea typeface="微软雅黑" panose="020B0503020204020204" pitchFamily="34" charset="-122"/>
              </a:rPr>
              <a:t>效率低下</a:t>
            </a:r>
            <a:r>
              <a:rPr lang="zh-CN" altLang="en-US" sz="1900" dirty="0">
                <a:latin typeface="微软雅黑" panose="020B0503020204020204" pitchFamily="34" charset="-122"/>
                <a:ea typeface="微软雅黑" panose="020B0503020204020204" pitchFamily="34" charset="-122"/>
              </a:rPr>
              <a:t>： </a:t>
            </a:r>
            <a:r>
              <a:rPr lang="en-US" altLang="zh-CN" sz="1900" dirty="0">
                <a:latin typeface="微软雅黑" panose="020B0503020204020204" pitchFamily="34" charset="-122"/>
                <a:ea typeface="微软雅黑" panose="020B0503020204020204" pitchFamily="34" charset="-122"/>
              </a:rPr>
              <a:t>k</a:t>
            </a:r>
            <a:r>
              <a:rPr lang="zh-CN" altLang="en-US" sz="1900" dirty="0">
                <a:latin typeface="微软雅黑" panose="020B0503020204020204" pitchFamily="34" charset="-122"/>
                <a:ea typeface="微软雅黑" panose="020B0503020204020204" pitchFamily="34" charset="-122"/>
              </a:rPr>
              <a:t>近邻算法每预测一个“点”的分类都会重新进行一次全局运算，对于样本容量大的数据集计算量比较大</a:t>
            </a:r>
            <a:endParaRPr lang="en-US" altLang="zh-CN" sz="1900" dirty="0">
              <a:latin typeface="微软雅黑" panose="020B0503020204020204" pitchFamily="34" charset="-122"/>
              <a:ea typeface="微软雅黑" panose="020B0503020204020204" pitchFamily="34" charset="-122"/>
            </a:endParaRPr>
          </a:p>
          <a:p>
            <a:pPr>
              <a:lnSpc>
                <a:spcPct val="150000"/>
              </a:lnSpc>
            </a:pPr>
            <a:r>
              <a:rPr lang="zh-CN" altLang="en-US" sz="1900" b="1" dirty="0">
                <a:latin typeface="微软雅黑" panose="020B0503020204020204" pitchFamily="34" charset="-122"/>
                <a:ea typeface="微软雅黑" panose="020B0503020204020204" pitchFamily="34" charset="-122"/>
              </a:rPr>
              <a:t>高度数据相关</a:t>
            </a:r>
            <a:r>
              <a:rPr lang="zh-CN" altLang="en-US" sz="1900" dirty="0">
                <a:latin typeface="微软雅黑" panose="020B0503020204020204" pitchFamily="34" charset="-122"/>
                <a:ea typeface="微软雅黑" panose="020B0503020204020204" pitchFamily="34" charset="-122"/>
              </a:rPr>
              <a:t>：一旦数据中存在一些误差数据（最近周边的几个数据一旦出错），则其准确度就会很难保证，很容易出现错误的预测结果。</a:t>
            </a:r>
            <a:endParaRPr lang="en-US" altLang="zh-CN" sz="1900" dirty="0">
              <a:latin typeface="微软雅黑" panose="020B0503020204020204" pitchFamily="34" charset="-122"/>
              <a:ea typeface="微软雅黑" panose="020B0503020204020204" pitchFamily="34" charset="-122"/>
            </a:endParaRPr>
          </a:p>
          <a:p>
            <a:pPr>
              <a:lnSpc>
                <a:spcPct val="150000"/>
              </a:lnSpc>
            </a:pPr>
            <a:r>
              <a:rPr lang="zh-CN" altLang="en-US" sz="1900" b="1" dirty="0">
                <a:latin typeface="微软雅黑" panose="020B0503020204020204" pitchFamily="34" charset="-122"/>
                <a:ea typeface="微软雅黑" panose="020B0503020204020204" pitchFamily="34" charset="-122"/>
              </a:rPr>
              <a:t>数据预测结果不具备可解释性</a:t>
            </a:r>
            <a:r>
              <a:rPr lang="zh-CN" altLang="en-US" sz="1900" dirty="0">
                <a:latin typeface="微软雅黑" panose="020B0503020204020204" pitchFamily="34" charset="-122"/>
                <a:ea typeface="微软雅黑" panose="020B0503020204020204" pitchFamily="34" charset="-122"/>
              </a:rPr>
              <a:t>：预测结果只是来自于对于测试数据最近的点的属性，整体上很难解释，也导致了很难进行后续的改进和发展</a:t>
            </a:r>
            <a:endParaRPr lang="en-US" altLang="zh-CN" sz="1900" dirty="0">
              <a:latin typeface="微软雅黑" panose="020B0503020204020204" pitchFamily="34" charset="-122"/>
              <a:ea typeface="微软雅黑" panose="020B0503020204020204" pitchFamily="34" charset="-122"/>
            </a:endParaRPr>
          </a:p>
          <a:p>
            <a:pPr>
              <a:lnSpc>
                <a:spcPct val="150000"/>
              </a:lnSpc>
            </a:pPr>
            <a:r>
              <a:rPr lang="zh-CN" altLang="en-US" sz="1900" b="1" dirty="0">
                <a:latin typeface="微软雅黑" panose="020B0503020204020204" pitchFamily="34" charset="-122"/>
                <a:ea typeface="微软雅黑" panose="020B0503020204020204" pitchFamily="34" charset="-122"/>
              </a:rPr>
              <a:t>维数灾难</a:t>
            </a:r>
            <a:r>
              <a:rPr lang="zh-CN" altLang="en-US" sz="1900" dirty="0">
                <a:latin typeface="微软雅黑" panose="020B0503020204020204" pitchFamily="34" charset="-122"/>
                <a:ea typeface="微软雅黑" panose="020B0503020204020204" pitchFamily="34" charset="-122"/>
              </a:rPr>
              <a:t>：随着数据维度的增加，看似</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非常接近</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的两个点之间的距离会越来越远；当然可以对其进行降维，不过对于整体算法的影响很大</a:t>
            </a:r>
            <a:endParaRPr lang="en-US" altLang="zh-CN" sz="19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p:txBody>
          <a:bodyPr>
            <a:normAutofit/>
          </a:bodyPr>
          <a:lstStyle/>
          <a:p>
            <a:r>
              <a:rPr lang="en-US" altLang="zh-CN" sz="2800" b="1" dirty="0">
                <a:latin typeface="微软雅黑" panose="020B0503020204020204" pitchFamily="34" charset="-122"/>
                <a:ea typeface="微软雅黑" panose="020B0503020204020204" pitchFamily="34" charset="-122"/>
              </a:rPr>
              <a:t>k</a:t>
            </a:r>
            <a:r>
              <a:rPr lang="zh-CN" altLang="en-US" sz="2800" b="1" dirty="0">
                <a:latin typeface="微软雅黑" panose="020B0503020204020204" pitchFamily="34" charset="-122"/>
                <a:ea typeface="微软雅黑" panose="020B0503020204020204" pitchFamily="34" charset="-122"/>
              </a:rPr>
              <a:t>近邻法劣势</a:t>
            </a:r>
          </a:p>
        </p:txBody>
      </p:sp>
      <p:pic>
        <p:nvPicPr>
          <p:cNvPr id="1026" name="Picture 2" descr="https://img2018.cnblogs.com/blog/1499410/201908/1499410-20190803200155796-1452808142.jpg"/>
          <p:cNvPicPr>
            <a:picLocks noChangeAspect="1" noChangeArrowheads="1"/>
          </p:cNvPicPr>
          <p:nvPr/>
        </p:nvPicPr>
        <p:blipFill rotWithShape="1">
          <a:blip r:embed="rId4">
            <a:extLst>
              <a:ext uri="{28A0092B-C50C-407E-A947-70E740481C1C}">
                <a14:useLocalDpi xmlns:a14="http://schemas.microsoft.com/office/drawing/2010/main" val="0"/>
              </a:ext>
            </a:extLst>
          </a:blip>
          <a:srcRect l="9987" t="46282" r="5709" b="2166"/>
          <a:stretch/>
        </p:blipFill>
        <p:spPr bwMode="auto">
          <a:xfrm>
            <a:off x="3707674" y="5329631"/>
            <a:ext cx="5370990" cy="1659287"/>
          </a:xfrm>
          <a:prstGeom prst="rect">
            <a:avLst/>
          </a:prstGeom>
          <a:noFill/>
          <a:extLst>
            <a:ext uri="{909E8E84-426E-40DD-AFC4-6F175D3DCCD1}">
              <a14:hiddenFill xmlns:a14="http://schemas.microsoft.com/office/drawing/2010/main">
                <a:solidFill>
                  <a:srgbClr val="FFFFFF"/>
                </a:solidFill>
              </a14:hiddenFill>
            </a:ext>
          </a:extLst>
        </p:spPr>
      </p:pic>
      <p:pic>
        <p:nvPicPr>
          <p:cNvPr id="5" name="20200523_095809_1_1">
            <a:hlinkClick r:id="" action="ppaction://media"/>
            <a:extLst>
              <a:ext uri="{FF2B5EF4-FFF2-40B4-BE49-F238E27FC236}">
                <a16:creationId xmlns:a16="http://schemas.microsoft.com/office/drawing/2014/main" id="{0B8AD5A9-5CBC-41E8-92D5-FE73811B3B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6268" y="6138918"/>
            <a:ext cx="487363" cy="487363"/>
          </a:xfrm>
          <a:prstGeom prst="rect">
            <a:avLst/>
          </a:prstGeom>
        </p:spPr>
      </p:pic>
    </p:spTree>
    <p:extLst>
      <p:ext uri="{BB962C8B-B14F-4D97-AF65-F5344CB8AC3E}">
        <p14:creationId xmlns:p14="http://schemas.microsoft.com/office/powerpoint/2010/main" val="4053697076"/>
      </p:ext>
    </p:extLst>
  </p:cSld>
  <p:clrMapOvr>
    <a:masterClrMapping/>
  </p:clrMapOvr>
  <mc:AlternateContent xmlns:mc="http://schemas.openxmlformats.org/markup-compatibility/2006" xmlns:p14="http://schemas.microsoft.com/office/powerpoint/2010/main">
    <mc:Choice Requires="p14">
      <p:transition spd="slow" p14:dur="2000" advTm="44568"/>
    </mc:Choice>
    <mc:Fallback xmlns="">
      <p:transition spd="slow" advTm="44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42894" objId="5"/>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31849" y="0"/>
            <a:ext cx="10515600" cy="1325563"/>
          </a:xfrm>
        </p:spPr>
        <p:txBody>
          <a:bodyPr>
            <a:normAutofit/>
          </a:bodyPr>
          <a:lstStyle/>
          <a:p>
            <a:r>
              <a:rPr lang="zh-CN" altLang="en-US" sz="2800" b="1" dirty="0">
                <a:latin typeface="微软雅黑" panose="020B0503020204020204" pitchFamily="34" charset="-122"/>
                <a:ea typeface="微软雅黑" panose="020B0503020204020204" pitchFamily="34" charset="-122"/>
              </a:rPr>
              <a:t>什么时候使用</a:t>
            </a:r>
            <a:r>
              <a:rPr lang="en-US" altLang="zh-CN" sz="2800" b="1" dirty="0" err="1">
                <a:latin typeface="微软雅黑" panose="020B0503020204020204" pitchFamily="34" charset="-122"/>
                <a:ea typeface="微软雅黑" panose="020B0503020204020204" pitchFamily="34" charset="-122"/>
              </a:rPr>
              <a:t>knn</a:t>
            </a:r>
            <a:r>
              <a:rPr lang="zh-CN" altLang="en-US" sz="2800" b="1" dirty="0">
                <a:latin typeface="微软雅黑" panose="020B0503020204020204" pitchFamily="34" charset="-122"/>
                <a:ea typeface="微软雅黑" panose="020B0503020204020204" pitchFamily="34" charset="-122"/>
              </a:rPr>
              <a:t>算法？</a:t>
            </a:r>
          </a:p>
        </p:txBody>
      </p:sp>
      <p:pic>
        <p:nvPicPr>
          <p:cNvPr id="8" name="图片 7">
            <a:extLst>
              <a:ext uri="{FF2B5EF4-FFF2-40B4-BE49-F238E27FC236}">
                <a16:creationId xmlns:a16="http://schemas.microsoft.com/office/drawing/2014/main" id="{8A476BEA-80DB-4A66-9F5B-2C91D227C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657" y="1021560"/>
            <a:ext cx="9445104" cy="5642766"/>
          </a:xfrm>
          <a:prstGeom prst="rect">
            <a:avLst/>
          </a:prstGeom>
        </p:spPr>
      </p:pic>
      <p:pic>
        <p:nvPicPr>
          <p:cNvPr id="9" name="20200523_085648">
            <a:hlinkClick r:id="" action="ppaction://media"/>
            <a:extLst>
              <a:ext uri="{FF2B5EF4-FFF2-40B4-BE49-F238E27FC236}">
                <a16:creationId xmlns:a16="http://schemas.microsoft.com/office/drawing/2014/main" id="{0D35E4D4-22D4-4BD4-BAD5-18D2CDD2A7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7449" y="6021993"/>
            <a:ext cx="487363" cy="487363"/>
          </a:xfrm>
          <a:prstGeom prst="rect">
            <a:avLst/>
          </a:prstGeom>
        </p:spPr>
      </p:pic>
    </p:spTree>
    <p:extLst>
      <p:ext uri="{BB962C8B-B14F-4D97-AF65-F5344CB8AC3E}">
        <p14:creationId xmlns:p14="http://schemas.microsoft.com/office/powerpoint/2010/main" val="2908707009"/>
      </p:ext>
    </p:extLst>
  </p:cSld>
  <p:clrMapOvr>
    <a:masterClrMapping/>
  </p:clrMapOvr>
  <mc:AlternateContent xmlns:mc="http://schemas.openxmlformats.org/markup-compatibility/2006" xmlns:p14="http://schemas.microsoft.com/office/powerpoint/2010/main">
    <mc:Choice Requires="p14">
      <p:transition spd="slow" p14:dur="2000" advTm="23802"/>
    </mc:Choice>
    <mc:Fallback xmlns="">
      <p:transition spd="slow" advTm="2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0" objId="9"/>
        <p14:stopEvt time="21502" objId="9"/>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zh-CN" altLang="en-US" sz="2800" b="1" dirty="0">
                <a:latin typeface="微软雅黑" panose="020B0503020204020204" pitchFamily="34" charset="-122"/>
                <a:ea typeface="微软雅黑" panose="020B0503020204020204" pitchFamily="34" charset="-122"/>
              </a:rPr>
              <a:t>对比：</a:t>
            </a:r>
            <a:r>
              <a:rPr lang="en-US" altLang="zh-CN" sz="2800" b="1" dirty="0">
                <a:latin typeface="微软雅黑" panose="020B0503020204020204" pitchFamily="34" charset="-122"/>
                <a:ea typeface="微软雅黑" panose="020B0503020204020204" pitchFamily="34" charset="-122"/>
              </a:rPr>
              <a:t>KNN</a:t>
            </a:r>
            <a:r>
              <a:rPr lang="zh-CN" altLang="en-US" sz="2800" b="1" dirty="0">
                <a:latin typeface="微软雅黑" panose="020B0503020204020204" pitchFamily="34" charset="-122"/>
                <a:ea typeface="微软雅黑" panose="020B0503020204020204" pitchFamily="34" charset="-122"/>
              </a:rPr>
              <a:t>和</a:t>
            </a:r>
            <a:r>
              <a:rPr lang="en-US" altLang="zh-CN" sz="2800" b="1" dirty="0">
                <a:latin typeface="微软雅黑" panose="020B0503020204020204" pitchFamily="34" charset="-122"/>
                <a:ea typeface="微软雅黑" panose="020B0503020204020204" pitchFamily="34" charset="-122"/>
              </a:rPr>
              <a:t>K-Means</a:t>
            </a:r>
            <a:endParaRPr lang="zh-CN" altLang="en-US" sz="2800" b="1" dirty="0">
              <a:latin typeface="微软雅黑" panose="020B0503020204020204" pitchFamily="34" charset="-122"/>
              <a:ea typeface="微软雅黑" panose="020B0503020204020204" pitchFamily="34" charset="-122"/>
            </a:endParaRPr>
          </a:p>
        </p:txBody>
      </p:sp>
      <p:sp>
        <p:nvSpPr>
          <p:cNvPr id="6" name="内容占位符 2">
            <a:extLst>
              <a:ext uri="{FF2B5EF4-FFF2-40B4-BE49-F238E27FC236}">
                <a16:creationId xmlns:a16="http://schemas.microsoft.com/office/drawing/2014/main" id="{2D9F56D1-1D5A-4FCB-9649-3B3AB3837BA5}"/>
              </a:ext>
            </a:extLst>
          </p:cNvPr>
          <p:cNvSpPr>
            <a:spLocks noGrp="1"/>
          </p:cNvSpPr>
          <p:nvPr>
            <p:ph idx="1"/>
          </p:nvPr>
        </p:nvSpPr>
        <p:spPr>
          <a:xfrm>
            <a:off x="540940" y="1497014"/>
            <a:ext cx="11110119" cy="5167312"/>
          </a:xfrm>
        </p:spPr>
        <p:txBody>
          <a:bodyPr>
            <a:normAutofit/>
          </a:bodyPr>
          <a:lstStyle/>
          <a:p>
            <a:pPr marL="0" indent="0">
              <a:lnSpc>
                <a:spcPct val="150000"/>
              </a:lnSpc>
              <a:buNone/>
            </a:pP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近邻算法（</a:t>
            </a:r>
            <a:r>
              <a:rPr lang="en-US" altLang="zh-CN" sz="1800" dirty="0">
                <a:latin typeface="微软雅黑" panose="020B0503020204020204" pitchFamily="34" charset="-122"/>
                <a:ea typeface="微软雅黑" panose="020B0503020204020204" pitchFamily="34" charset="-122"/>
              </a:rPr>
              <a:t>KNN</a:t>
            </a:r>
            <a:r>
              <a:rPr lang="zh-CN" altLang="en-US" sz="1800" dirty="0">
                <a:latin typeface="微软雅黑" panose="020B0503020204020204" pitchFamily="34" charset="-122"/>
                <a:ea typeface="微软雅黑" panose="020B0503020204020204" pitchFamily="34" charset="-122"/>
              </a:rPr>
              <a:t>）（有监督算法，分类算法）</a:t>
            </a:r>
            <a:endParaRPr lang="en-US" altLang="zh-CN" sz="1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均值聚类（</a:t>
            </a:r>
            <a:r>
              <a:rPr lang="en-US" altLang="zh-CN" sz="1800" dirty="0">
                <a:latin typeface="微软雅黑" panose="020B0503020204020204" pitchFamily="34" charset="-122"/>
                <a:ea typeface="微软雅黑" panose="020B0503020204020204" pitchFamily="34" charset="-122"/>
              </a:rPr>
              <a:t>K-means</a:t>
            </a:r>
            <a:r>
              <a:rPr lang="zh-CN" altLang="en-US" sz="1800" dirty="0">
                <a:latin typeface="微软雅黑" panose="020B0503020204020204" pitchFamily="34" charset="-122"/>
                <a:ea typeface="微软雅黑" panose="020B0503020204020204" pitchFamily="34" charset="-122"/>
              </a:rPr>
              <a:t>）（无监督学习、聚类算法，随机算法），采用距离作为相似性指标，从而发现给定数据集中的</a:t>
            </a: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个类，且每个类的中心是根据类中所有值的均值得到，每个类用聚类中心来描述。适合凸数据集</a:t>
            </a:r>
            <a:endParaRPr lang="en-US" altLang="zh-CN" sz="18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800" dirty="0">
                <a:latin typeface="微软雅黑" panose="020B0503020204020204" pitchFamily="34" charset="-122"/>
                <a:ea typeface="微软雅黑" panose="020B0503020204020204" pitchFamily="34" charset="-122"/>
              </a:rPr>
              <a:t>相同：</a:t>
            </a:r>
          </a:p>
          <a:p>
            <a:pPr>
              <a:lnSpc>
                <a:spcPct val="150000"/>
              </a:lnSpc>
            </a:pP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值都是重点</a:t>
            </a:r>
          </a:p>
          <a:p>
            <a:pPr>
              <a:lnSpc>
                <a:spcPct val="150000"/>
              </a:lnSpc>
            </a:pPr>
            <a:r>
              <a:rPr lang="zh-CN" altLang="en-US" sz="1800" dirty="0">
                <a:latin typeface="微软雅黑" panose="020B0503020204020204" pitchFamily="34" charset="-122"/>
                <a:ea typeface="微软雅黑" panose="020B0503020204020204" pitchFamily="34" charset="-122"/>
              </a:rPr>
              <a:t>都需要计算平面中点的距离</a:t>
            </a:r>
          </a:p>
          <a:p>
            <a:pPr marL="0" indent="0">
              <a:lnSpc>
                <a:spcPct val="150000"/>
              </a:lnSpc>
              <a:buNone/>
            </a:pPr>
            <a:r>
              <a:rPr lang="zh-CN" altLang="en-US" sz="1800" dirty="0">
                <a:latin typeface="微软雅黑" panose="020B0503020204020204" pitchFamily="34" charset="-122"/>
                <a:ea typeface="微软雅黑" panose="020B0503020204020204" pitchFamily="34" charset="-122"/>
              </a:rPr>
              <a:t>相异：</a:t>
            </a:r>
          </a:p>
          <a:p>
            <a:pPr>
              <a:lnSpc>
                <a:spcPct val="150000"/>
              </a:lnSpc>
            </a:pPr>
            <a:r>
              <a:rPr lang="en-US" altLang="zh-CN" sz="1800" dirty="0" err="1">
                <a:latin typeface="微软雅黑" panose="020B0503020204020204" pitchFamily="34" charset="-122"/>
                <a:ea typeface="微软雅黑" panose="020B0503020204020204" pitchFamily="34" charset="-122"/>
              </a:rPr>
              <a:t>Knn</a:t>
            </a:r>
            <a:r>
              <a:rPr lang="zh-CN" altLang="en-US" sz="1800" dirty="0">
                <a:latin typeface="微软雅黑" panose="020B0503020204020204" pitchFamily="34" charset="-122"/>
                <a:ea typeface="微软雅黑" panose="020B0503020204020204" pitchFamily="34" charset="-122"/>
              </a:rPr>
              <a:t>和</a:t>
            </a:r>
            <a:r>
              <a:rPr lang="en-US" altLang="zh-CN" sz="1800" dirty="0" err="1">
                <a:latin typeface="微软雅黑" panose="020B0503020204020204" pitchFamily="34" charset="-122"/>
                <a:ea typeface="微软雅黑" panose="020B0503020204020204" pitchFamily="34" charset="-122"/>
              </a:rPr>
              <a:t>Kmeans</a:t>
            </a:r>
            <a:r>
              <a:rPr lang="zh-CN" altLang="en-US" sz="1800" dirty="0">
                <a:latin typeface="微软雅黑" panose="020B0503020204020204" pitchFamily="34" charset="-122"/>
                <a:ea typeface="微软雅黑" panose="020B0503020204020204" pitchFamily="34" charset="-122"/>
              </a:rPr>
              <a:t>的核心都是通过计算空间中点的距离来实现目的，只是他们的目的是不同的。</a:t>
            </a:r>
            <a:r>
              <a:rPr lang="en-US" altLang="zh-CN" sz="1800" dirty="0">
                <a:latin typeface="微软雅黑" panose="020B0503020204020204" pitchFamily="34" charset="-122"/>
                <a:ea typeface="微软雅黑" panose="020B0503020204020204" pitchFamily="34" charset="-122"/>
              </a:rPr>
              <a:t>KNN</a:t>
            </a:r>
            <a:r>
              <a:rPr lang="zh-CN" altLang="en-US" sz="1800" dirty="0">
                <a:latin typeface="微软雅黑" panose="020B0503020204020204" pitchFamily="34" charset="-122"/>
                <a:ea typeface="微软雅黑" panose="020B0503020204020204" pitchFamily="34" charset="-122"/>
              </a:rPr>
              <a:t>的最终目的是分类，而</a:t>
            </a:r>
            <a:r>
              <a:rPr lang="en-US" altLang="zh-CN" sz="1800" dirty="0" err="1">
                <a:latin typeface="微软雅黑" panose="020B0503020204020204" pitchFamily="34" charset="-122"/>
                <a:ea typeface="微软雅黑" panose="020B0503020204020204" pitchFamily="34" charset="-122"/>
              </a:rPr>
              <a:t>Kmeans</a:t>
            </a:r>
            <a:r>
              <a:rPr lang="zh-CN" altLang="en-US" sz="1800" dirty="0">
                <a:latin typeface="微软雅黑" panose="020B0503020204020204" pitchFamily="34" charset="-122"/>
                <a:ea typeface="微软雅黑" panose="020B0503020204020204" pitchFamily="34" charset="-122"/>
              </a:rPr>
              <a:t>的目的是给所有距离相近的点分配一个类别，也就是聚类。</a:t>
            </a:r>
          </a:p>
        </p:txBody>
      </p:sp>
      <p:pic>
        <p:nvPicPr>
          <p:cNvPr id="8" name="20200523_090159">
            <a:hlinkClick r:id="" action="ppaction://media"/>
            <a:extLst>
              <a:ext uri="{FF2B5EF4-FFF2-40B4-BE49-F238E27FC236}">
                <a16:creationId xmlns:a16="http://schemas.microsoft.com/office/drawing/2014/main" id="{CF50C4E9-7CE1-4A52-8486-17891D7F0C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0118" y="6097407"/>
            <a:ext cx="487363" cy="487363"/>
          </a:xfrm>
          <a:prstGeom prst="rect">
            <a:avLst/>
          </a:prstGeom>
        </p:spPr>
      </p:pic>
    </p:spTree>
    <p:extLst>
      <p:ext uri="{BB962C8B-B14F-4D97-AF65-F5344CB8AC3E}">
        <p14:creationId xmlns:p14="http://schemas.microsoft.com/office/powerpoint/2010/main" val="31556738"/>
      </p:ext>
    </p:extLst>
  </p:cSld>
  <p:clrMapOvr>
    <a:masterClrMapping/>
  </p:clrMapOvr>
  <mc:AlternateContent xmlns:mc="http://schemas.openxmlformats.org/markup-compatibility/2006" xmlns:p14="http://schemas.microsoft.com/office/powerpoint/2010/main">
    <mc:Choice Requires="p14">
      <p:transition spd="slow" p14:dur="2000" advTm="37046"/>
    </mc:Choice>
    <mc:Fallback xmlns="">
      <p:transition spd="slow" advTm="3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0" objId="8"/>
        <p14:stopEvt time="34561" objId="8"/>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8888" y="2420888"/>
            <a:ext cx="8229600" cy="1143000"/>
          </a:xfrm>
        </p:spPr>
        <p:txBody>
          <a:bodyPr/>
          <a:lstStyle/>
          <a:p>
            <a:r>
              <a:rPr lang="zh-CN" altLang="en-US" dirty="0"/>
              <a:t>数据，是信息时代的真相！</a:t>
            </a:r>
          </a:p>
        </p:txBody>
      </p:sp>
      <p:sp>
        <p:nvSpPr>
          <p:cNvPr id="3" name="页脚占位符 2"/>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Tree>
    <p:extLst>
      <p:ext uri="{BB962C8B-B14F-4D97-AF65-F5344CB8AC3E}">
        <p14:creationId xmlns:p14="http://schemas.microsoft.com/office/powerpoint/2010/main" val="78004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r>
              <a:rPr lang="zh-CN" altLang="en-US" dirty="0"/>
              <a:t>数据科学简介</a:t>
            </a:r>
            <a:endParaRPr lang="en-US" altLang="zh-CN" dirty="0"/>
          </a:p>
          <a:p>
            <a:r>
              <a:rPr lang="en-US" altLang="zh-CN" dirty="0"/>
              <a:t>Python</a:t>
            </a:r>
            <a:r>
              <a:rPr lang="zh-CN" altLang="en-US" dirty="0"/>
              <a:t>语言</a:t>
            </a:r>
            <a:endParaRPr lang="en-US" altLang="zh-CN" dirty="0"/>
          </a:p>
          <a:p>
            <a:r>
              <a:rPr lang="zh-CN" altLang="en-US" dirty="0">
                <a:solidFill>
                  <a:srgbClr val="FF0000"/>
                </a:solidFill>
              </a:rPr>
              <a:t>数据统计可视化</a:t>
            </a:r>
            <a:r>
              <a:rPr lang="en-US" altLang="zh-CN" dirty="0">
                <a:solidFill>
                  <a:srgbClr val="FF0000"/>
                </a:solidFill>
              </a:rPr>
              <a:t>——KNN</a:t>
            </a:r>
          </a:p>
          <a:p>
            <a:r>
              <a:rPr lang="zh-CN" altLang="en-US" dirty="0"/>
              <a:t>数据分析方法</a:t>
            </a:r>
            <a:endParaRPr lang="en-US" altLang="zh-CN" dirty="0"/>
          </a:p>
          <a:p>
            <a:r>
              <a:rPr lang="zh-CN" altLang="en-US" dirty="0"/>
              <a:t>分析项目实践</a:t>
            </a:r>
          </a:p>
        </p:txBody>
      </p:sp>
      <p:sp>
        <p:nvSpPr>
          <p:cNvPr id="4" name="页脚占位符 3"/>
          <p:cNvSpPr>
            <a:spLocks noGrp="1"/>
          </p:cNvSpPr>
          <p:nvPr>
            <p:ph type="ftr" sz="quarter" idx="11"/>
          </p:nvPr>
        </p:nvSpPr>
        <p:spPr/>
        <p:txBody>
          <a:bodyPr/>
          <a:lstStyle/>
          <a:p>
            <a:r>
              <a:rPr lang="zh-CN" altLang="en-US"/>
              <a:t>华工管院</a:t>
            </a:r>
            <a:r>
              <a:rPr lang="en-US" altLang="zh-CN"/>
              <a:t>《</a:t>
            </a:r>
            <a:r>
              <a:rPr lang="zh-CN" altLang="en-US"/>
              <a:t>数据科学</a:t>
            </a:r>
            <a:r>
              <a:rPr lang="en-US" altLang="zh-CN"/>
              <a:t>》</a:t>
            </a:r>
            <a:r>
              <a:rPr lang="zh-CN" altLang="en-US"/>
              <a:t>庄东、宋海涛</a:t>
            </a:r>
          </a:p>
        </p:txBody>
      </p:sp>
    </p:spTree>
    <p:extLst>
      <p:ext uri="{BB962C8B-B14F-4D97-AF65-F5344CB8AC3E}">
        <p14:creationId xmlns:p14="http://schemas.microsoft.com/office/powerpoint/2010/main" val="426259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42496" y="1786553"/>
            <a:ext cx="10080429" cy="2840037"/>
          </a:xfrm>
        </p:spPr>
        <p:txBody>
          <a:bodyPr>
            <a:normAutofit fontScale="90000"/>
          </a:bodyPr>
          <a:lstStyle/>
          <a:p>
            <a:pPr>
              <a:lnSpc>
                <a:spcPct val="150000"/>
              </a:lnSpc>
            </a:pPr>
            <a:r>
              <a:rPr lang="en-US" altLang="zh-CN" b="1" dirty="0">
                <a:latin typeface="微软雅黑" panose="020B0503020204020204" pitchFamily="34" charset="-122"/>
                <a:ea typeface="微软雅黑" panose="020B0503020204020204" pitchFamily="34" charset="-122"/>
              </a:rPr>
              <a:t>k-</a:t>
            </a:r>
            <a:r>
              <a:rPr lang="zh-CN" altLang="en-US" b="1" dirty="0">
                <a:latin typeface="微软雅黑" panose="020B0503020204020204" pitchFamily="34" charset="-122"/>
                <a:ea typeface="微软雅黑" panose="020B0503020204020204" pitchFamily="34" charset="-122"/>
              </a:rPr>
              <a:t>近邻算法</a:t>
            </a:r>
            <a:br>
              <a:rPr lang="en-US" altLang="zh-CN"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k-nearest neighbor</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KNN)</a:t>
            </a:r>
            <a:endParaRPr lang="zh-CN" altLang="en-US" b="1" dirty="0">
              <a:latin typeface="微软雅黑" panose="020B0503020204020204" pitchFamily="34" charset="-122"/>
              <a:ea typeface="微软雅黑" panose="020B0503020204020204" pitchFamily="34" charset="-122"/>
            </a:endParaRPr>
          </a:p>
        </p:txBody>
      </p:sp>
      <p:pic>
        <p:nvPicPr>
          <p:cNvPr id="4" name="20200501_2248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2964" y="6263745"/>
            <a:ext cx="487363" cy="487363"/>
          </a:xfrm>
          <a:prstGeom prst="rect">
            <a:avLst/>
          </a:prstGeom>
        </p:spPr>
      </p:pic>
      <p:sp>
        <p:nvSpPr>
          <p:cNvPr id="5" name="页脚占位符 3">
            <a:extLst>
              <a:ext uri="{FF2B5EF4-FFF2-40B4-BE49-F238E27FC236}">
                <a16:creationId xmlns:a16="http://schemas.microsoft.com/office/drawing/2014/main" id="{9891EBF4-6DD3-4FCB-B202-27F080DC6B8A}"/>
              </a:ext>
            </a:extLst>
          </p:cNvPr>
          <p:cNvSpPr>
            <a:spLocks noGrp="1"/>
          </p:cNvSpPr>
          <p:nvPr>
            <p:ph type="ftr" sz="quarter" idx="11"/>
          </p:nvPr>
        </p:nvSpPr>
        <p:spPr>
          <a:xfrm>
            <a:off x="4038600" y="6356350"/>
            <a:ext cx="4114800" cy="365125"/>
          </a:xfrm>
        </p:spPr>
        <p:txBody>
          <a:bodyPr/>
          <a:lstStyle/>
          <a:p>
            <a:r>
              <a:rPr lang="zh-CN" altLang="en-US" b="1" dirty="0"/>
              <a:t>华工管院</a:t>
            </a:r>
            <a:r>
              <a:rPr lang="en-US" altLang="zh-CN" b="1" dirty="0"/>
              <a:t>《</a:t>
            </a:r>
            <a:r>
              <a:rPr lang="zh-CN" altLang="en-US" b="1" dirty="0"/>
              <a:t>数据科学</a:t>
            </a:r>
            <a:r>
              <a:rPr lang="en-US" altLang="zh-CN" b="1" dirty="0"/>
              <a:t>》</a:t>
            </a:r>
            <a:r>
              <a:rPr lang="zh-CN" altLang="en-US" b="1" dirty="0"/>
              <a:t>庄东、宋海涛</a:t>
            </a:r>
            <a:r>
              <a:rPr lang="en-US" altLang="zh-CN" b="1" dirty="0"/>
              <a:t>——KNN</a:t>
            </a:r>
            <a:r>
              <a:rPr lang="zh-CN" altLang="en-US" b="1" dirty="0"/>
              <a:t>（李晓敏）</a:t>
            </a:r>
          </a:p>
        </p:txBody>
      </p:sp>
    </p:spTree>
    <p:extLst>
      <p:ext uri="{BB962C8B-B14F-4D97-AF65-F5344CB8AC3E}">
        <p14:creationId xmlns:p14="http://schemas.microsoft.com/office/powerpoint/2010/main" val="1837035549"/>
      </p:ext>
    </p:extLst>
  </p:cSld>
  <p:clrMapOvr>
    <a:masterClrMapping/>
  </p:clrMapOvr>
  <mc:AlternateContent xmlns:mc="http://schemas.openxmlformats.org/markup-compatibility/2006" xmlns:p14="http://schemas.microsoft.com/office/powerpoint/2010/main">
    <mc:Choice Requires="p14">
      <p:transition spd="slow" p14:dur="2000" advTm="7585"/>
    </mc:Choice>
    <mc:Fallback xmlns="">
      <p:transition spd="slow" advTm="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58" objId="4"/>
        <p14:stopEvt time="5965"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246" y="1581944"/>
            <a:ext cx="10515600" cy="4351338"/>
          </a:xfrm>
        </p:spPr>
        <p:txBody>
          <a:bodyPr>
            <a:normAutofit/>
          </a:bodyPr>
          <a:lstStyle/>
          <a:p>
            <a:pPr>
              <a:lnSpc>
                <a:spcPct val="150000"/>
              </a:lnSpc>
            </a:pP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近邻法（</a:t>
            </a:r>
            <a:r>
              <a:rPr lang="en-US" altLang="zh-CN" sz="1800" dirty="0">
                <a:latin typeface="微软雅黑" panose="020B0503020204020204" pitchFamily="34" charset="-122"/>
                <a:ea typeface="微软雅黑" panose="020B0503020204020204" pitchFamily="34" charset="-122"/>
              </a:rPr>
              <a:t>k-nearest neighbor, KNN</a:t>
            </a:r>
            <a:r>
              <a:rPr lang="zh-CN" altLang="en-US" sz="1800" dirty="0">
                <a:latin typeface="微软雅黑" panose="020B0503020204020204" pitchFamily="34" charset="-122"/>
                <a:ea typeface="微软雅黑" panose="020B0503020204020204" pitchFamily="34" charset="-122"/>
              </a:rPr>
              <a:t>）是最常用的分类算法之一。</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基本做法是：给定测试实例，基于某种距离度量找出训练集中与其最靠近的</a:t>
            </a: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个实例点，然后基于这</a:t>
            </a:r>
            <a:r>
              <a:rPr lang="en-US" altLang="zh-CN"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个最近邻的信息来进行预测。</a:t>
            </a:r>
            <a:endParaRPr lang="zh-CN" altLang="en-US" sz="1800" dirty="0"/>
          </a:p>
        </p:txBody>
      </p:sp>
      <p:sp>
        <p:nvSpPr>
          <p:cNvPr id="4" name="标题 1"/>
          <p:cNvSpPr>
            <a:spLocks noGrp="1"/>
          </p:cNvSpPr>
          <p:nvPr>
            <p:ph type="title"/>
          </p:nvPr>
        </p:nvSpPr>
        <p:spPr/>
        <p:txBody>
          <a:bodyPr>
            <a:normAutofit/>
          </a:bodyPr>
          <a:lstStyle/>
          <a:p>
            <a:r>
              <a:rPr lang="en-US" altLang="zh-CN" sz="2800" b="1" dirty="0" err="1">
                <a:latin typeface="微软雅黑" panose="020B0503020204020204" pitchFamily="34" charset="-122"/>
                <a:ea typeface="微软雅黑" panose="020B0503020204020204" pitchFamily="34" charset="-122"/>
              </a:rPr>
              <a:t>kNN</a:t>
            </a:r>
            <a:r>
              <a:rPr lang="zh-CN" altLang="en-US" sz="2800" b="1" dirty="0">
                <a:latin typeface="微软雅黑" panose="020B0503020204020204" pitchFamily="34" charset="-122"/>
                <a:ea typeface="微软雅黑" panose="020B0503020204020204" pitchFamily="34" charset="-122"/>
              </a:rPr>
              <a:t>法概述</a:t>
            </a:r>
          </a:p>
        </p:txBody>
      </p:sp>
      <p:pic>
        <p:nvPicPr>
          <p:cNvPr id="7" name="图片 6">
            <a:extLst>
              <a:ext uri="{FF2B5EF4-FFF2-40B4-BE49-F238E27FC236}">
                <a16:creationId xmlns:a16="http://schemas.microsoft.com/office/drawing/2014/main" id="{50FA17B2-3C64-427B-BF4A-98D9CC768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593" y="3567931"/>
            <a:ext cx="5896386" cy="2548375"/>
          </a:xfrm>
          <a:prstGeom prst="rect">
            <a:avLst/>
          </a:prstGeom>
        </p:spPr>
      </p:pic>
      <p:pic>
        <p:nvPicPr>
          <p:cNvPr id="9" name="图片 8">
            <a:extLst>
              <a:ext uri="{FF2B5EF4-FFF2-40B4-BE49-F238E27FC236}">
                <a16:creationId xmlns:a16="http://schemas.microsoft.com/office/drawing/2014/main" id="{CFFC6062-CB54-410D-918A-7E285DACB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677696"/>
            <a:ext cx="6043184" cy="2438611"/>
          </a:xfrm>
          <a:prstGeom prst="rect">
            <a:avLst/>
          </a:prstGeom>
        </p:spPr>
      </p:pic>
      <p:pic>
        <p:nvPicPr>
          <p:cNvPr id="2" name="20200531_070326_1">
            <a:hlinkClick r:id="" action="ppaction://media"/>
            <a:extLst>
              <a:ext uri="{FF2B5EF4-FFF2-40B4-BE49-F238E27FC236}">
                <a16:creationId xmlns:a16="http://schemas.microsoft.com/office/drawing/2014/main" id="{BC619E78-BBD1-49CC-8CC1-F30A3EA7C6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94679" y="6232603"/>
            <a:ext cx="487363" cy="487363"/>
          </a:xfrm>
          <a:prstGeom prst="rect">
            <a:avLst/>
          </a:prstGeom>
        </p:spPr>
      </p:pic>
    </p:spTree>
    <p:extLst>
      <p:ext uri="{BB962C8B-B14F-4D97-AF65-F5344CB8AC3E}">
        <p14:creationId xmlns:p14="http://schemas.microsoft.com/office/powerpoint/2010/main" val="3266699149"/>
      </p:ext>
    </p:extLst>
  </p:cSld>
  <p:clrMapOvr>
    <a:masterClrMapping/>
  </p:clrMapOvr>
  <mc:AlternateContent xmlns:mc="http://schemas.openxmlformats.org/markup-compatibility/2006" xmlns:p14="http://schemas.microsoft.com/office/powerpoint/2010/main">
    <mc:Choice Requires="p14">
      <p:transition spd="slow" p14:dur="2000" advTm="74648"/>
    </mc:Choice>
    <mc:Fallback xmlns="">
      <p:transition spd="slow" advTm="7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73803"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199" y="1825625"/>
            <a:ext cx="10734207" cy="4351338"/>
          </a:xfrm>
        </p:spPr>
        <p:txBody>
          <a:bodyPr/>
          <a:lstStyle/>
          <a:p>
            <a:pPr>
              <a:lnSpc>
                <a:spcPct val="150000"/>
              </a:lnSpc>
            </a:pP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值的选择</a:t>
            </a:r>
            <a:r>
              <a:rPr lang="zh-CN" altLang="en-US" sz="2400" dirty="0">
                <a:latin typeface="微软雅黑" panose="020B0503020204020204" pitchFamily="34" charset="-122"/>
                <a:ea typeface="微软雅黑" panose="020B0503020204020204" pitchFamily="34" charset="-122"/>
              </a:rPr>
              <a:t>：即输入新实例要取多少个训练实例点作为近邻。</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距离度量方式</a:t>
            </a:r>
            <a:r>
              <a:rPr lang="zh-CN" altLang="en-US" sz="2400" dirty="0">
                <a:latin typeface="微软雅黑" panose="020B0503020204020204" pitchFamily="34" charset="-122"/>
                <a:ea typeface="微软雅黑" panose="020B0503020204020204" pitchFamily="34" charset="-122"/>
              </a:rPr>
              <a:t>：样本空间中两个点之间的距离度量表示的是两个样本点之间的相似程度，距离越小，表示相似程度越高；相反，距离越大，相似程度越低。</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分类的决策规则</a:t>
            </a:r>
            <a:r>
              <a:rPr lang="zh-CN" altLang="en-US" sz="2400" dirty="0">
                <a:latin typeface="微软雅黑" panose="020B0503020204020204" pitchFamily="34" charset="-122"/>
                <a:ea typeface="微软雅黑" panose="020B0503020204020204" pitchFamily="34" charset="-122"/>
              </a:rPr>
              <a:t>：常用的方式是取</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个近邻训练实例中类别出现次数最多者作为输入新实例的类别。</a:t>
            </a:r>
            <a:endParaRPr lang="zh-CN" altLang="en-US" dirty="0"/>
          </a:p>
        </p:txBody>
      </p:sp>
      <p:sp>
        <p:nvSpPr>
          <p:cNvPr id="4" name="标题 1"/>
          <p:cNvSpPr>
            <a:spLocks noGrp="1"/>
          </p:cNvSpPr>
          <p:nvPr>
            <p:ph type="title"/>
          </p:nvPr>
        </p:nvSpPr>
        <p:spPr/>
        <p:txBody>
          <a:bodyPr/>
          <a:lstStyle/>
          <a:p>
            <a:r>
              <a:rPr lang="en-US" altLang="zh-CN" sz="2800" b="1" dirty="0">
                <a:latin typeface="微软雅黑" panose="020B0503020204020204" pitchFamily="34" charset="-122"/>
                <a:ea typeface="微软雅黑" panose="020B0503020204020204" pitchFamily="34" charset="-122"/>
              </a:rPr>
              <a:t>KNN</a:t>
            </a:r>
            <a:r>
              <a:rPr lang="zh-CN" altLang="en-US" sz="2800" b="1" dirty="0">
                <a:latin typeface="微软雅黑" panose="020B0503020204020204" pitchFamily="34" charset="-122"/>
                <a:ea typeface="微软雅黑" panose="020B0503020204020204" pitchFamily="34" charset="-122"/>
              </a:rPr>
              <a:t>算法的基本要素</a:t>
            </a:r>
          </a:p>
        </p:txBody>
      </p:sp>
      <p:pic>
        <p:nvPicPr>
          <p:cNvPr id="6" name="20200502_0817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176963"/>
            <a:ext cx="487363" cy="487363"/>
          </a:xfrm>
          <a:prstGeom prst="rect">
            <a:avLst/>
          </a:prstGeom>
        </p:spPr>
      </p:pic>
    </p:spTree>
    <p:extLst>
      <p:ext uri="{BB962C8B-B14F-4D97-AF65-F5344CB8AC3E}">
        <p14:creationId xmlns:p14="http://schemas.microsoft.com/office/powerpoint/2010/main" val="1468659136"/>
      </p:ext>
    </p:extLst>
  </p:cSld>
  <p:clrMapOvr>
    <a:masterClrMapping/>
  </p:clrMapOvr>
  <mc:AlternateContent xmlns:mc="http://schemas.openxmlformats.org/markup-compatibility/2006" xmlns:p14="http://schemas.microsoft.com/office/powerpoint/2010/main">
    <mc:Choice Requires="p14">
      <p:transition spd="slow" p14:dur="2000" advTm="15502"/>
    </mc:Choice>
    <mc:Fallback xmlns="">
      <p:transition spd="slow" advTm="15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0" objId="6"/>
        <p14:stopEvt time="14369"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3861" y="1690687"/>
            <a:ext cx="5154053" cy="4960483"/>
          </a:xfrm>
        </p:spPr>
        <p:txBody>
          <a:bodyPr>
            <a:noAutofit/>
          </a:bodyPr>
          <a:lstStyle/>
          <a:p>
            <a:pPr>
              <a:lnSpc>
                <a:spcPct val="150000"/>
              </a:lnSpc>
              <a:spcBef>
                <a:spcPts val="0"/>
              </a:spcBef>
            </a:pPr>
            <a:r>
              <a:rPr lang="zh-CN" altLang="en-US" sz="1600" dirty="0">
                <a:latin typeface="微软雅黑" panose="020B0503020204020204" pitchFamily="34" charset="-122"/>
                <a:ea typeface="微软雅黑" panose="020B0503020204020204" pitchFamily="34" charset="-122"/>
              </a:rPr>
              <a:t>交叉验证：</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）将样本数据按照一定比例拆分出训练用的数据和验证用的数据。</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）从选取一个较小的</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值开始，不断增加</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的值</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）然后计算验证集合的方差，最终找到合适的</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值。</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spcBef>
                <a:spcPts val="0"/>
              </a:spcBef>
              <a:buNone/>
            </a:pP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pP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值较小时，整体模型会变得复杂，且对近邻的训练实例点较为敏感，容易出现过拟合。</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0"/>
              </a:spcBef>
            </a:pP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值较大时，模型则会趋于简单，此时较远的训练实例点也会起到预测作用，容易出现欠拟合，特殊的，当</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取</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时，此时无论输入实例是什么，都会将其预测为属于训练实例中最多的类别。</a:t>
            </a:r>
          </a:p>
        </p:txBody>
      </p:sp>
      <p:sp>
        <p:nvSpPr>
          <p:cNvPr id="4" name="标题 1"/>
          <p:cNvSpPr>
            <a:spLocks noGrp="1"/>
          </p:cNvSpPr>
          <p:nvPr>
            <p:ph type="title"/>
          </p:nvPr>
        </p:nvSpPr>
        <p:spPr>
          <a:xfrm>
            <a:off x="707571" y="206830"/>
            <a:ext cx="10515600" cy="1325563"/>
          </a:xfrm>
        </p:spPr>
        <p:txBody>
          <a:bodyPr/>
          <a:lstStyle/>
          <a:p>
            <a:r>
              <a:rPr lang="zh-CN" altLang="en-US" sz="2800" b="1" dirty="0">
                <a:latin typeface="微软雅黑" panose="020B0503020204020204" pitchFamily="34" charset="-122"/>
                <a:ea typeface="微软雅黑" panose="020B0503020204020204" pitchFamily="34" charset="-122"/>
              </a:rPr>
              <a:t>一、</a:t>
            </a:r>
            <a:r>
              <a:rPr lang="en-US" altLang="zh-CN" sz="2800" b="1" dirty="0">
                <a:latin typeface="微软雅黑" panose="020B0503020204020204" pitchFamily="34" charset="-122"/>
                <a:ea typeface="微软雅黑" panose="020B0503020204020204" pitchFamily="34" charset="-122"/>
              </a:rPr>
              <a:t> k</a:t>
            </a:r>
            <a:r>
              <a:rPr lang="zh-CN" altLang="en-US" sz="2800" b="1" dirty="0">
                <a:latin typeface="微软雅黑" panose="020B0503020204020204" pitchFamily="34" charset="-122"/>
                <a:ea typeface="微软雅黑" panose="020B0503020204020204" pitchFamily="34" charset="-122"/>
              </a:rPr>
              <a:t>值的选择</a:t>
            </a:r>
          </a:p>
        </p:txBody>
      </p:sp>
      <p:pic>
        <p:nvPicPr>
          <p:cNvPr id="6" name="图片 5">
            <a:extLst>
              <a:ext uri="{FF2B5EF4-FFF2-40B4-BE49-F238E27FC236}">
                <a16:creationId xmlns:a16="http://schemas.microsoft.com/office/drawing/2014/main" id="{ADFE4A51-5BD4-4847-B641-94EAED0D6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056" y="1690688"/>
            <a:ext cx="6544257" cy="3083036"/>
          </a:xfrm>
          <a:prstGeom prst="rect">
            <a:avLst/>
          </a:prstGeom>
        </p:spPr>
      </p:pic>
      <p:pic>
        <p:nvPicPr>
          <p:cNvPr id="7" name="20200523_020504">
            <a:hlinkClick r:id="" action="ppaction://media"/>
            <a:extLst>
              <a:ext uri="{FF2B5EF4-FFF2-40B4-BE49-F238E27FC236}">
                <a16:creationId xmlns:a16="http://schemas.microsoft.com/office/drawing/2014/main" id="{86370BB1-984D-4434-9679-DFE1882082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9071" y="5993713"/>
            <a:ext cx="487363" cy="487363"/>
          </a:xfrm>
          <a:prstGeom prst="rect">
            <a:avLst/>
          </a:prstGeom>
        </p:spPr>
      </p:pic>
    </p:spTree>
    <p:extLst>
      <p:ext uri="{BB962C8B-B14F-4D97-AF65-F5344CB8AC3E}">
        <p14:creationId xmlns:p14="http://schemas.microsoft.com/office/powerpoint/2010/main" val="3428970536"/>
      </p:ext>
    </p:extLst>
  </p:cSld>
  <p:clrMapOvr>
    <a:masterClrMapping/>
  </p:clrMapOvr>
  <mc:AlternateContent xmlns:mc="http://schemas.openxmlformats.org/markup-compatibility/2006" xmlns:p14="http://schemas.microsoft.com/office/powerpoint/2010/main">
    <mc:Choice Requires="p14">
      <p:transition spd="slow" p14:dur="2000" advTm="95331"/>
    </mc:Choice>
    <mc:Fallback xmlns="">
      <p:transition spd="slow" advTm="9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1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0" objId="7"/>
        <p14:stopEvt time="95191" objId="7"/>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894" y="1304822"/>
            <a:ext cx="11904194" cy="5553177"/>
          </a:xfrm>
        </p:spPr>
        <p:txBody>
          <a:bodyPr>
            <a:noAutofit/>
          </a:bodyPr>
          <a:lstStyle/>
          <a:p>
            <a:pPr>
              <a:lnSpc>
                <a:spcPct val="120000"/>
              </a:lnSpc>
            </a:pPr>
            <a:r>
              <a:rPr lang="en-US" altLang="zh-CN" sz="1800"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欧氏距离</a:t>
            </a:r>
            <a:r>
              <a:rPr lang="zh-CN" altLang="en-US" sz="1800" dirty="0">
                <a:latin typeface="微软雅黑" panose="020B0503020204020204" pitchFamily="34" charset="-122"/>
                <a:ea typeface="微软雅黑" panose="020B0503020204020204" pitchFamily="34" charset="-122"/>
              </a:rPr>
              <a:t>：欧氏空间中两点间的直线距离（图中绿线），适用于各个向量标准统一的情况</a:t>
            </a:r>
            <a:endParaRPr lang="en-US" altLang="zh-CN" sz="1800" dirty="0">
              <a:latin typeface="微软雅黑" panose="020B0503020204020204" pitchFamily="34" charset="-122"/>
              <a:ea typeface="微软雅黑" panose="020B0503020204020204" pitchFamily="34" charset="-122"/>
            </a:endParaRPr>
          </a:p>
          <a:p>
            <a:pPr>
              <a:lnSpc>
                <a:spcPct val="120000"/>
              </a:lnSpc>
            </a:pPr>
            <a:r>
              <a:rPr lang="en-US" altLang="zh-CN" sz="1800"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曼哈顿距离</a:t>
            </a:r>
            <a:r>
              <a:rPr lang="zh-CN" altLang="en-US" sz="1800" dirty="0">
                <a:latin typeface="微软雅黑" panose="020B0503020204020204" pitchFamily="34" charset="-122"/>
                <a:ea typeface="微软雅黑" panose="020B0503020204020204" pitchFamily="34" charset="-122"/>
              </a:rPr>
              <a:t>：两个点在标准坐标系上的绝对轴距总和（图中红、蓝、黄线），应用场景如棋盘、城市里两个点之间的距离等</a:t>
            </a:r>
            <a:endParaRPr lang="en-US" altLang="zh-CN" sz="1800" dirty="0">
              <a:latin typeface="微软雅黑" panose="020B0503020204020204" pitchFamily="34" charset="-122"/>
              <a:ea typeface="微软雅黑" panose="020B0503020204020204" pitchFamily="34" charset="-122"/>
            </a:endParaRPr>
          </a:p>
          <a:p>
            <a:pPr>
              <a:lnSpc>
                <a:spcPct val="120000"/>
              </a:lnSpc>
            </a:pPr>
            <a:r>
              <a:rPr lang="en-US" altLang="zh-CN" sz="1800" dirty="0">
                <a:latin typeface="微软雅黑" panose="020B0503020204020204" pitchFamily="34" charset="-122"/>
                <a:ea typeface="微软雅黑" panose="020B0503020204020204" pitchFamily="34" charset="-122"/>
              </a:rPr>
              <a:t>3. </a:t>
            </a:r>
            <a:r>
              <a:rPr lang="zh-CN" altLang="en-US" sz="1800" b="1" dirty="0">
                <a:latin typeface="微软雅黑" panose="020B0503020204020204" pitchFamily="34" charset="-122"/>
                <a:ea typeface="微软雅黑" panose="020B0503020204020204" pitchFamily="34" charset="-122"/>
              </a:rPr>
              <a:t>切比雪夫距离</a:t>
            </a:r>
            <a:r>
              <a:rPr lang="zh-CN" altLang="en-US" sz="1800" dirty="0">
                <a:latin typeface="微软雅黑" panose="020B0503020204020204" pitchFamily="34" charset="-122"/>
                <a:ea typeface="微软雅黑" panose="020B0503020204020204" pitchFamily="34" charset="-122"/>
              </a:rPr>
              <a:t>（棋盘距离）：走斜线等同于走直角</a:t>
            </a:r>
          </a:p>
          <a:p>
            <a:pPr>
              <a:lnSpc>
                <a:spcPct val="120000"/>
              </a:lnSpc>
            </a:pPr>
            <a:r>
              <a:rPr lang="en-US" altLang="zh-CN" sz="1800" dirty="0">
                <a:latin typeface="微软雅黑" panose="020B0503020204020204" pitchFamily="34" charset="-122"/>
                <a:ea typeface="微软雅黑" panose="020B0503020204020204" pitchFamily="34" charset="-122"/>
              </a:rPr>
              <a:t>4. </a:t>
            </a:r>
            <a:r>
              <a:rPr lang="zh-CN" altLang="en-US" sz="1800" b="1" dirty="0">
                <a:latin typeface="微软雅黑" panose="020B0503020204020204" pitchFamily="34" charset="-122"/>
                <a:ea typeface="微软雅黑" panose="020B0503020204020204" pitchFamily="34" charset="-122"/>
              </a:rPr>
              <a:t>闵可夫斯基距离</a:t>
            </a:r>
            <a:r>
              <a:rPr lang="zh-CN" altLang="en-US" sz="1800" dirty="0">
                <a:latin typeface="微软雅黑" panose="020B0503020204020204" pitchFamily="34" charset="-122"/>
                <a:ea typeface="微软雅黑" panose="020B0503020204020204" pitchFamily="34" charset="-122"/>
              </a:rPr>
              <a:t>（闵氏距离）：将各个分量的量纲（单位）当作相同的看待。没有考虑各个分量的分布（期望，方差等</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可能是不同的。</a:t>
            </a:r>
          </a:p>
          <a:p>
            <a:pPr>
              <a:lnSpc>
                <a:spcPct val="120000"/>
              </a:lnSpc>
            </a:pPr>
            <a:r>
              <a:rPr lang="en-US" altLang="zh-CN" sz="1800" dirty="0">
                <a:latin typeface="微软雅黑" panose="020B0503020204020204" pitchFamily="34" charset="-122"/>
                <a:ea typeface="微软雅黑" panose="020B0503020204020204" pitchFamily="34" charset="-122"/>
              </a:rPr>
              <a:t>5.</a:t>
            </a:r>
            <a:r>
              <a:rPr lang="zh-CN" altLang="en-US" sz="1800" b="1" dirty="0">
                <a:latin typeface="微软雅黑" panose="020B0503020204020204" pitchFamily="34" charset="-122"/>
                <a:ea typeface="微软雅黑" panose="020B0503020204020204" pitchFamily="34" charset="-122"/>
              </a:rPr>
              <a:t>马氏距离</a:t>
            </a:r>
            <a:r>
              <a:rPr lang="zh-CN" altLang="en-US" sz="1800" dirty="0">
                <a:latin typeface="微软雅黑" panose="020B0503020204020204" pitchFamily="34" charset="-122"/>
                <a:ea typeface="微软雅黑" panose="020B0503020204020204" pitchFamily="34" charset="-122"/>
              </a:rPr>
              <a:t>：量纲无关，排除变量之间的相关性的干扰，适用于数据分散、方差大的数据集</a:t>
            </a:r>
          </a:p>
          <a:p>
            <a:pPr>
              <a:lnSpc>
                <a:spcPct val="120000"/>
              </a:lnSpc>
            </a:pPr>
            <a:r>
              <a:rPr lang="en-US" altLang="zh-CN" sz="1800" dirty="0">
                <a:latin typeface="微软雅黑" panose="020B0503020204020204" pitchFamily="34" charset="-122"/>
                <a:ea typeface="微软雅黑" panose="020B0503020204020204" pitchFamily="34" charset="-122"/>
              </a:rPr>
              <a:t>6.</a:t>
            </a:r>
            <a:r>
              <a:rPr lang="zh-CN" altLang="en-US" sz="1800" b="1" dirty="0">
                <a:latin typeface="微软雅黑" panose="020B0503020204020204" pitchFamily="34" charset="-122"/>
                <a:ea typeface="微软雅黑" panose="020B0503020204020204" pitchFamily="34" charset="-122"/>
              </a:rPr>
              <a:t>余弦距离</a:t>
            </a:r>
            <a:r>
              <a:rPr lang="zh-CN" altLang="en-US" sz="1800" dirty="0">
                <a:latin typeface="微软雅黑" panose="020B0503020204020204" pitchFamily="34" charset="-122"/>
                <a:ea typeface="微软雅黑" panose="020B0503020204020204" pitchFamily="34" charset="-122"/>
              </a:rPr>
              <a:t>：取值范围为</a:t>
            </a: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，夹角余弦越大表示两个向量的夹角越小。常用于文本识别，比如新闻的挖掘</a:t>
            </a:r>
          </a:p>
          <a:p>
            <a:pPr>
              <a:lnSpc>
                <a:spcPct val="120000"/>
              </a:lnSpc>
            </a:pPr>
            <a:r>
              <a:rPr lang="en-US" altLang="zh-CN" sz="1800" dirty="0">
                <a:latin typeface="微软雅黑" panose="020B0503020204020204" pitchFamily="34" charset="-122"/>
                <a:ea typeface="微软雅黑" panose="020B0503020204020204" pitchFamily="34" charset="-122"/>
              </a:rPr>
              <a:t>7.</a:t>
            </a:r>
            <a:r>
              <a:rPr lang="zh-CN" altLang="en-US" sz="1800" b="1" dirty="0">
                <a:latin typeface="微软雅黑" panose="020B0503020204020204" pitchFamily="34" charset="-122"/>
                <a:ea typeface="微软雅黑" panose="020B0503020204020204" pitchFamily="34" charset="-122"/>
              </a:rPr>
              <a:t>汉明距离</a:t>
            </a:r>
            <a:r>
              <a:rPr lang="zh-CN" altLang="en-US" sz="1800" dirty="0">
                <a:latin typeface="微软雅黑" panose="020B0503020204020204" pitchFamily="34" charset="-122"/>
                <a:ea typeface="微软雅黑" panose="020B0503020204020204" pitchFamily="34" charset="-122"/>
              </a:rPr>
              <a:t>：两个等长字符串</a:t>
            </a:r>
            <a:r>
              <a:rPr lang="en-US" altLang="zh-CN" sz="1800" dirty="0">
                <a:latin typeface="微软雅黑" panose="020B0503020204020204" pitchFamily="34" charset="-122"/>
                <a:ea typeface="微软雅黑" panose="020B0503020204020204" pitchFamily="34" charset="-122"/>
              </a:rPr>
              <a:t>s1</a:t>
            </a:r>
            <a:r>
              <a:rPr lang="zh-CN" altLang="en-US" sz="1800" dirty="0">
                <a:latin typeface="微软雅黑" panose="020B0503020204020204" pitchFamily="34" charset="-122"/>
                <a:ea typeface="微软雅黑" panose="020B0503020204020204" pitchFamily="34" charset="-122"/>
              </a:rPr>
              <a:t>与</a:t>
            </a:r>
            <a:r>
              <a:rPr lang="en-US" altLang="zh-CN" sz="1800" dirty="0">
                <a:latin typeface="微软雅黑" panose="020B0503020204020204" pitchFamily="34" charset="-122"/>
                <a:ea typeface="微软雅黑" panose="020B0503020204020204" pitchFamily="34" charset="-122"/>
              </a:rPr>
              <a:t>s2</a:t>
            </a:r>
            <a:r>
              <a:rPr lang="zh-CN" altLang="en-US" sz="1800" dirty="0">
                <a:latin typeface="微软雅黑" panose="020B0503020204020204" pitchFamily="34" charset="-122"/>
                <a:ea typeface="微软雅黑" panose="020B0503020204020204" pitchFamily="34" charset="-122"/>
              </a:rPr>
              <a:t>之间的汉明距离定义为将其中一个变为另外一个所需要作的最小替换次数，用于比较字符串的相似程度</a:t>
            </a:r>
          </a:p>
          <a:p>
            <a:pPr>
              <a:lnSpc>
                <a:spcPct val="120000"/>
              </a:lnSpc>
            </a:pPr>
            <a:r>
              <a:rPr lang="en-US" altLang="zh-CN" sz="1800" dirty="0">
                <a:latin typeface="微软雅黑" panose="020B0503020204020204" pitchFamily="34" charset="-122"/>
                <a:ea typeface="微软雅黑" panose="020B0503020204020204" pitchFamily="34" charset="-122"/>
              </a:rPr>
              <a:t>8.</a:t>
            </a:r>
            <a:r>
              <a:rPr lang="zh-CN" altLang="en-US" sz="1800" b="1" dirty="0">
                <a:latin typeface="微软雅黑" panose="020B0503020204020204" pitchFamily="34" charset="-122"/>
                <a:ea typeface="微软雅黑" panose="020B0503020204020204" pitchFamily="34" charset="-122"/>
              </a:rPr>
              <a:t>杰卡德距离</a:t>
            </a:r>
            <a:r>
              <a:rPr lang="zh-CN" altLang="en-US" sz="1800" dirty="0">
                <a:latin typeface="微软雅黑" panose="020B0503020204020204" pitchFamily="34" charset="-122"/>
                <a:ea typeface="微软雅黑" panose="020B0503020204020204" pitchFamily="34" charset="-122"/>
              </a:rPr>
              <a:t>：用两个集合中不同元素占所有元素的比例来衡量两个集合的区分度</a:t>
            </a:r>
            <a:endParaRPr lang="en-US" altLang="zh-CN" sz="1800" dirty="0">
              <a:latin typeface="微软雅黑" panose="020B0503020204020204" pitchFamily="34" charset="-122"/>
              <a:ea typeface="微软雅黑" panose="020B0503020204020204" pitchFamily="34" charset="-122"/>
            </a:endParaRPr>
          </a:p>
          <a:p>
            <a:pPr>
              <a:lnSpc>
                <a:spcPct val="120000"/>
              </a:lnSpc>
            </a:pPr>
            <a:r>
              <a:rPr lang="en-US" altLang="zh-CN" sz="1800" dirty="0">
                <a:latin typeface="微软雅黑" panose="020B0503020204020204" pitchFamily="34" charset="-122"/>
                <a:ea typeface="微软雅黑" panose="020B0503020204020204" pitchFamily="34" charset="-122"/>
              </a:rPr>
              <a:t>9.</a:t>
            </a:r>
            <a:r>
              <a:rPr lang="zh-CN" altLang="en-US" sz="1800" b="1" dirty="0">
                <a:latin typeface="微软雅黑" panose="020B0503020204020204" pitchFamily="34" charset="-122"/>
                <a:ea typeface="微软雅黑" panose="020B0503020204020204" pitchFamily="34" charset="-122"/>
              </a:rPr>
              <a:t>相关系数</a:t>
            </a:r>
            <a:r>
              <a:rPr lang="en-US" altLang="zh-CN" sz="1800" b="1" dirty="0">
                <a:latin typeface="微软雅黑" panose="020B0503020204020204" pitchFamily="34" charset="-122"/>
                <a:ea typeface="微软雅黑" panose="020B0503020204020204" pitchFamily="34" charset="-122"/>
              </a:rPr>
              <a:t>&amp; </a:t>
            </a:r>
            <a:r>
              <a:rPr lang="zh-CN" altLang="en-US" sz="1800" b="1" dirty="0">
                <a:latin typeface="微软雅黑" panose="020B0503020204020204" pitchFamily="34" charset="-122"/>
                <a:ea typeface="微软雅黑" panose="020B0503020204020204" pitchFamily="34" charset="-122"/>
              </a:rPr>
              <a:t>相关距离</a:t>
            </a:r>
            <a:r>
              <a:rPr lang="zh-CN" altLang="en-US" sz="1800" dirty="0">
                <a:latin typeface="微软雅黑" panose="020B0503020204020204" pitchFamily="34" charset="-122"/>
                <a:ea typeface="微软雅黑" panose="020B0503020204020204" pitchFamily="34" charset="-122"/>
              </a:rPr>
              <a:t>：取值范围是</a:t>
            </a: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。相关系数的绝对值越大，则表明</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与</a:t>
            </a:r>
            <a:r>
              <a:rPr lang="en-US" altLang="zh-CN" sz="1800" dirty="0">
                <a:latin typeface="微软雅黑" panose="020B0503020204020204" pitchFamily="34" charset="-122"/>
                <a:ea typeface="微软雅黑" panose="020B0503020204020204" pitchFamily="34" charset="-122"/>
              </a:rPr>
              <a:t>Y</a:t>
            </a:r>
            <a:r>
              <a:rPr lang="zh-CN" altLang="en-US" sz="1800" dirty="0">
                <a:latin typeface="微软雅黑" panose="020B0503020204020204" pitchFamily="34" charset="-122"/>
                <a:ea typeface="微软雅黑" panose="020B0503020204020204" pitchFamily="34" charset="-122"/>
              </a:rPr>
              <a:t>相关度越高</a:t>
            </a:r>
          </a:p>
          <a:p>
            <a:pPr>
              <a:lnSpc>
                <a:spcPct val="120000"/>
              </a:lnSpc>
            </a:pPr>
            <a:r>
              <a:rPr lang="en-US" altLang="zh-CN" sz="1800" dirty="0">
                <a:latin typeface="微软雅黑" panose="020B0503020204020204" pitchFamily="34" charset="-122"/>
                <a:ea typeface="微软雅黑" panose="020B0503020204020204" pitchFamily="34" charset="-122"/>
              </a:rPr>
              <a:t>10.</a:t>
            </a:r>
            <a:r>
              <a:rPr lang="zh-CN" altLang="en-US" sz="1800" b="1" dirty="0">
                <a:latin typeface="微软雅黑" panose="020B0503020204020204" pitchFamily="34" charset="-122"/>
                <a:ea typeface="微软雅黑" panose="020B0503020204020204" pitchFamily="34" charset="-122"/>
              </a:rPr>
              <a:t>信息熵</a:t>
            </a:r>
            <a:r>
              <a:rPr lang="zh-CN" altLang="en-US" sz="1800" dirty="0">
                <a:latin typeface="微软雅黑" panose="020B0503020204020204" pitchFamily="34" charset="-122"/>
                <a:ea typeface="微软雅黑" panose="020B0503020204020204" pitchFamily="34" charset="-122"/>
              </a:rPr>
              <a:t>：用于衡量分布的混乱程度或分散程度。分布越分散</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或者说分布越平均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，信息熵就越大</a:t>
            </a:r>
            <a:r>
              <a:rPr lang="zh-CN" altLang="en-US" sz="1600" dirty="0">
                <a:latin typeface="微软雅黑" panose="020B0503020204020204" pitchFamily="34" charset="-122"/>
                <a:ea typeface="微软雅黑" panose="020B0503020204020204" pitchFamily="34" charset="-122"/>
              </a:rPr>
              <a:t>。</a:t>
            </a:r>
          </a:p>
        </p:txBody>
      </p:sp>
      <p:sp>
        <p:nvSpPr>
          <p:cNvPr id="4" name="标题 1"/>
          <p:cNvSpPr>
            <a:spLocks noGrp="1"/>
          </p:cNvSpPr>
          <p:nvPr>
            <p:ph type="title"/>
          </p:nvPr>
        </p:nvSpPr>
        <p:spPr>
          <a:xfrm>
            <a:off x="615513" y="148123"/>
            <a:ext cx="10515600" cy="1325563"/>
          </a:xfrm>
        </p:spPr>
        <p:txBody>
          <a:bodyPr>
            <a:normAutofit/>
          </a:bodyPr>
          <a:lstStyle/>
          <a:p>
            <a:r>
              <a:rPr lang="zh-CN" altLang="en-US" sz="2800" b="1" dirty="0">
                <a:latin typeface="微软雅黑" panose="020B0503020204020204" pitchFamily="34" charset="-122"/>
                <a:ea typeface="微软雅黑" panose="020B0503020204020204" pitchFamily="34" charset="-122"/>
              </a:rPr>
              <a:t>二、距离度量方式</a:t>
            </a:r>
          </a:p>
        </p:txBody>
      </p:sp>
      <p:pic>
        <p:nvPicPr>
          <p:cNvPr id="2050" name="Picture 2" descr="https://bkimg.cdn.bcebos.com/pic/8326cffc1e178a8208d61b83f603738da977e82f?x-bce-process=image/resize,m_lfit,w_220,h_220,limit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0450" y="256654"/>
            <a:ext cx="1461996" cy="1461997"/>
          </a:xfrm>
          <a:prstGeom prst="rect">
            <a:avLst/>
          </a:prstGeom>
          <a:noFill/>
          <a:extLst>
            <a:ext uri="{909E8E84-426E-40DD-AFC4-6F175D3DCCD1}">
              <a14:hiddenFill xmlns:a14="http://schemas.microsoft.com/office/drawing/2010/main">
                <a:solidFill>
                  <a:srgbClr val="FFFFFF"/>
                </a:solidFill>
              </a14:hiddenFill>
            </a:ext>
          </a:extLst>
        </p:spPr>
      </p:pic>
      <p:pic>
        <p:nvPicPr>
          <p:cNvPr id="2" name="20200502_0829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0197" y="5962015"/>
            <a:ext cx="487363" cy="487363"/>
          </a:xfrm>
          <a:prstGeom prst="rect">
            <a:avLst/>
          </a:prstGeom>
        </p:spPr>
      </p:pic>
    </p:spTree>
    <p:extLst>
      <p:ext uri="{BB962C8B-B14F-4D97-AF65-F5344CB8AC3E}">
        <p14:creationId xmlns:p14="http://schemas.microsoft.com/office/powerpoint/2010/main" val="844170726"/>
      </p:ext>
    </p:extLst>
  </p:cSld>
  <p:clrMapOvr>
    <a:masterClrMapping/>
  </p:clrMapOvr>
  <mc:AlternateContent xmlns:mc="http://schemas.openxmlformats.org/markup-compatibility/2006" xmlns:p14="http://schemas.microsoft.com/office/powerpoint/2010/main">
    <mc:Choice Requires="p14">
      <p:transition spd="slow" p14:dur="2000" advTm="37876"/>
    </mc:Choice>
    <mc:Fallback xmlns="">
      <p:transition spd="slow" advTm="37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stopEvt time="36770"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786" y="776356"/>
            <a:ext cx="11376546" cy="5036024"/>
          </a:xfrm>
        </p:spPr>
        <p:txBody>
          <a:bodyPr>
            <a:no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如果数据比较密集，变量之间基本都存在共有值，且这些距离数据都是非常重要的，那就使用欧氏距离或者曼哈顿距离。</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如果数据存在“分数膨胀“问题，就使用皮尔逊相关系数。</a:t>
            </a:r>
            <a:endParaRPr lang="en-US" altLang="zh-CN" sz="2000" b="1"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600" dirty="0">
                <a:latin typeface="微软雅黑" panose="020B0503020204020204" pitchFamily="34" charset="-122"/>
                <a:ea typeface="微软雅黑" panose="020B0503020204020204" pitchFamily="34" charset="-122"/>
              </a:rPr>
              <a:t>例：同样是</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分制的评分，每个用户的评分标准不同，如</a:t>
            </a:r>
            <a:r>
              <a:rPr lang="en-US" altLang="zh-CN" sz="1600" dirty="0">
                <a:latin typeface="微软雅黑" panose="020B0503020204020204" pitchFamily="34" charset="-122"/>
                <a:ea typeface="微软雅黑" panose="020B0503020204020204" pitchFamily="34" charset="-122"/>
              </a:rPr>
              <a:t>Bill</a:t>
            </a:r>
            <a:r>
              <a:rPr lang="zh-CN" altLang="en-US" sz="1600" dirty="0">
                <a:latin typeface="微软雅黑" panose="020B0503020204020204" pitchFamily="34" charset="-122"/>
                <a:ea typeface="微软雅黑" panose="020B0503020204020204" pitchFamily="34" charset="-122"/>
              </a:rPr>
              <a:t>没有打出极端的分数，都在</a:t>
            </a:r>
            <a:r>
              <a:rPr lang="en-US" altLang="zh-CN" sz="1600" dirty="0">
                <a:latin typeface="微软雅黑" panose="020B0503020204020204" pitchFamily="34" charset="-122"/>
                <a:ea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rPr>
              <a:t>分之间，</a:t>
            </a:r>
            <a:r>
              <a:rPr lang="en-US" altLang="zh-CN" sz="1600" dirty="0">
                <a:latin typeface="微软雅黑" panose="020B0503020204020204" pitchFamily="34" charset="-122"/>
                <a:ea typeface="微软雅黑" panose="020B0503020204020204" pitchFamily="34" charset="-122"/>
              </a:rPr>
              <a:t>Jordyn</a:t>
            </a:r>
            <a:r>
              <a:rPr lang="zh-CN" altLang="en-US" sz="1600" dirty="0">
                <a:latin typeface="微软雅黑" panose="020B0503020204020204" pitchFamily="34" charset="-122"/>
                <a:ea typeface="微软雅黑" panose="020B0503020204020204" pitchFamily="34" charset="-122"/>
              </a:rPr>
              <a:t>打分都在</a:t>
            </a:r>
            <a:r>
              <a:rPr lang="en-US" altLang="zh-CN" sz="1600" dirty="0">
                <a:latin typeface="微软雅黑" panose="020B0503020204020204" pitchFamily="34" charset="-122"/>
                <a:ea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rPr>
              <a:t>之间，</a:t>
            </a:r>
            <a:r>
              <a:rPr lang="en-US" altLang="zh-CN" sz="1600" dirty="0">
                <a:latin typeface="微软雅黑" panose="020B0503020204020204" pitchFamily="34" charset="-122"/>
                <a:ea typeface="微软雅黑" panose="020B0503020204020204" pitchFamily="34" charset="-122"/>
              </a:rPr>
              <a:t>Hailey</a:t>
            </a:r>
            <a:r>
              <a:rPr lang="zh-CN" altLang="en-US" sz="1600" dirty="0">
                <a:latin typeface="微软雅黑" panose="020B0503020204020204" pitchFamily="34" charset="-122"/>
                <a:ea typeface="微软雅黑" panose="020B0503020204020204" pitchFamily="34" charset="-122"/>
              </a:rPr>
              <a:t>的评分不是</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就是</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，这种情况下可以利用皮尔逊相关系数来找到相似的用户。</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如果数据是稀疏的，就使用余弦相似度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600" dirty="0">
                <a:latin typeface="微软雅黑" panose="020B0503020204020204" pitchFamily="34" charset="-122"/>
                <a:ea typeface="微软雅黑" panose="020B0503020204020204" pitchFamily="34" charset="-122"/>
              </a:rPr>
              <a:t>例：假设有这样一个数据集，一个在线音乐网站，有</a:t>
            </a:r>
            <a:r>
              <a:rPr lang="en-US" altLang="zh-CN" sz="1600" dirty="0">
                <a:latin typeface="微软雅黑" panose="020B0503020204020204" pitchFamily="34" charset="-122"/>
                <a:ea typeface="微软雅黑" panose="020B0503020204020204" pitchFamily="34" charset="-122"/>
              </a:rPr>
              <a:t>10000w</a:t>
            </a:r>
            <a:r>
              <a:rPr lang="zh-CN" altLang="en-US" sz="1600" dirty="0">
                <a:latin typeface="微软雅黑" panose="020B0503020204020204" pitchFamily="34" charset="-122"/>
                <a:ea typeface="微软雅黑" panose="020B0503020204020204" pitchFamily="34" charset="-122"/>
              </a:rPr>
              <a:t>首音乐（这里不考虑音乐类型，年代等因素），每个用户常听的也就其中的几十首，这种情况下使用曼哈顿或者欧几里得或者皮尔逊相关系数进行计算用户之间相似性，计算相似值会非常小，因为用户之间的交集本来就很少，这样对于计算结果来讲是很不准确的，这个时候就需要余弦相似度了，余弦相似度进行计算时会自动略过这些非零值。</a:t>
            </a:r>
            <a:endParaRPr lang="en-US" altLang="zh-CN" sz="1600" dirty="0">
              <a:latin typeface="微软雅黑" panose="020B0503020204020204" pitchFamily="34" charset="-122"/>
              <a:ea typeface="微软雅黑" panose="020B0503020204020204" pitchFamily="34" charset="-122"/>
            </a:endParaRPr>
          </a:p>
        </p:txBody>
      </p:sp>
      <p:pic>
        <p:nvPicPr>
          <p:cNvPr id="5" name="20200425_08145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60809" y="6144640"/>
            <a:ext cx="487363" cy="487363"/>
          </a:xfrm>
          <a:prstGeom prst="rect">
            <a:avLst/>
          </a:prstGeom>
        </p:spPr>
      </p:pic>
    </p:spTree>
    <p:extLst>
      <p:ext uri="{BB962C8B-B14F-4D97-AF65-F5344CB8AC3E}">
        <p14:creationId xmlns:p14="http://schemas.microsoft.com/office/powerpoint/2010/main" val="3864926524"/>
      </p:ext>
    </p:extLst>
  </p:cSld>
  <p:clrMapOvr>
    <a:masterClrMapping/>
  </p:clrMapOvr>
  <mc:AlternateContent xmlns:mc="http://schemas.openxmlformats.org/markup-compatibility/2006" xmlns:p14="http://schemas.microsoft.com/office/powerpoint/2010/main">
    <mc:Choice Requires="p14">
      <p:transition spd="slow" p14:dur="2000" advTm="54760"/>
    </mc:Choice>
    <mc:Fallback xmlns="">
      <p:transition spd="slow" advTm="54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54057" objId="5"/>
      </p14:showEvtLst>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5959</TotalTime>
  <Words>2145</Words>
  <Application>Microsoft Office PowerPoint</Application>
  <PresentationFormat>宽屏</PresentationFormat>
  <Paragraphs>113</Paragraphs>
  <Slides>23</Slides>
  <Notes>5</Notes>
  <HiddenSlides>0</HiddenSlides>
  <MMClips>19</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等线 Light</vt:lpstr>
      <vt:lpstr>微软雅黑</vt:lpstr>
      <vt:lpstr>Arial</vt:lpstr>
      <vt:lpstr>Segoe UI Black</vt:lpstr>
      <vt:lpstr>Office 主题​​</vt:lpstr>
      <vt:lpstr>应用数据科学导论  —— 机器学习之KNN</vt:lpstr>
      <vt:lpstr>参考书</vt:lpstr>
      <vt:lpstr>主要内容</vt:lpstr>
      <vt:lpstr>k-近邻算法 （k-nearest neighbor，KNN)</vt:lpstr>
      <vt:lpstr>kNN法概述</vt:lpstr>
      <vt:lpstr>KNN算法的基本要素</vt:lpstr>
      <vt:lpstr>一、 k值的选择</vt:lpstr>
      <vt:lpstr>二、距离度量方式</vt:lpstr>
      <vt:lpstr>PowerPoint 演示文稿</vt:lpstr>
      <vt:lpstr>PowerPoint 演示文稿</vt:lpstr>
      <vt:lpstr>PowerPoint 演示文稿</vt:lpstr>
      <vt:lpstr>三、 分类决策规则</vt:lpstr>
      <vt:lpstr>PowerPoint 演示文稿</vt:lpstr>
      <vt:lpstr>实例：用KNN实现鸢尾花分类</vt:lpstr>
      <vt:lpstr>PowerPoint 演示文稿</vt:lpstr>
      <vt:lpstr>PowerPoint 演示文稿</vt:lpstr>
      <vt:lpstr>PowerPoint 演示文稿</vt:lpstr>
      <vt:lpstr>PowerPoint 演示文稿</vt:lpstr>
      <vt:lpstr>k近邻法优势</vt:lpstr>
      <vt:lpstr>k近邻法劣势</vt:lpstr>
      <vt:lpstr>什么时候使用knn算法？</vt:lpstr>
      <vt:lpstr>对比：KNN和K-Means</vt:lpstr>
      <vt:lpstr>数据，是信息时代的真相！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K-近邻算法（KNN)</dc:title>
  <dc:creator>sarah li</dc:creator>
  <cp:lastModifiedBy>net sky</cp:lastModifiedBy>
  <cp:revision>155</cp:revision>
  <dcterms:created xsi:type="dcterms:W3CDTF">2020-04-03T14:06:22Z</dcterms:created>
  <dcterms:modified xsi:type="dcterms:W3CDTF">2020-06-03T10:00:40Z</dcterms:modified>
</cp:coreProperties>
</file>